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48" r:id="rId2"/>
    <p:sldMasterId id="2147483662" r:id="rId3"/>
    <p:sldMasterId id="2147483672" r:id="rId4"/>
  </p:sldMasterIdLst>
  <p:notesMasterIdLst>
    <p:notesMasterId r:id="rId44"/>
  </p:notesMasterIdLst>
  <p:handoutMasterIdLst>
    <p:handoutMasterId r:id="rId45"/>
  </p:handoutMasterIdLst>
  <p:sldIdLst>
    <p:sldId id="350" r:id="rId5"/>
    <p:sldId id="286" r:id="rId6"/>
    <p:sldId id="382" r:id="rId7"/>
    <p:sldId id="428" r:id="rId8"/>
    <p:sldId id="450" r:id="rId9"/>
    <p:sldId id="451" r:id="rId10"/>
    <p:sldId id="288" r:id="rId11"/>
    <p:sldId id="452" r:id="rId12"/>
    <p:sldId id="434" r:id="rId13"/>
    <p:sldId id="453" r:id="rId14"/>
    <p:sldId id="457" r:id="rId15"/>
    <p:sldId id="456" r:id="rId16"/>
    <p:sldId id="435" r:id="rId17"/>
    <p:sldId id="454" r:id="rId18"/>
    <p:sldId id="436" r:id="rId19"/>
    <p:sldId id="442" r:id="rId20"/>
    <p:sldId id="443" r:id="rId21"/>
    <p:sldId id="310" r:id="rId22"/>
    <p:sldId id="460" r:id="rId23"/>
    <p:sldId id="459" r:id="rId24"/>
    <p:sldId id="458" r:id="rId25"/>
    <p:sldId id="311" r:id="rId26"/>
    <p:sldId id="406" r:id="rId27"/>
    <p:sldId id="444" r:id="rId28"/>
    <p:sldId id="461" r:id="rId29"/>
    <p:sldId id="462" r:id="rId30"/>
    <p:sldId id="463" r:id="rId31"/>
    <p:sldId id="407" r:id="rId32"/>
    <p:sldId id="408" r:id="rId33"/>
    <p:sldId id="445" r:id="rId34"/>
    <p:sldId id="446" r:id="rId35"/>
    <p:sldId id="447" r:id="rId36"/>
    <p:sldId id="414" r:id="rId37"/>
    <p:sldId id="333" r:id="rId38"/>
    <p:sldId id="464" r:id="rId39"/>
    <p:sldId id="465" r:id="rId40"/>
    <p:sldId id="466" r:id="rId41"/>
    <p:sldId id="422" r:id="rId42"/>
    <p:sldId id="42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napToObjects="1">
      <p:cViewPr>
        <p:scale>
          <a:sx n="101" d="100"/>
          <a:sy n="101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1351-685F-9446-9880-50966E79CF7B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6906-1A76-4D48-A410-340239A30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9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53A0-663D-1E42-9751-DD1E544557C2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B838-CA69-CF43-AB02-EBDA255DB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9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7" y="127960"/>
            <a:ext cx="8637268" cy="10902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4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1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7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4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9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50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3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1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0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1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9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014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2393" cy="101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714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4" y="6260080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950982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JA Our Nation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07026"/>
            <a:ext cx="6400800" cy="2431774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Name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Title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Company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3" y="574047"/>
            <a:ext cx="3629608" cy="10773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Entrepreneur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617" y="2032358"/>
            <a:ext cx="4212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person who takes a risk to start a business with the intent of earning a profit.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0616" y="3292105"/>
            <a:ext cx="4212718" cy="1087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Entrepreneurship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619" y="4671774"/>
            <a:ext cx="421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The innovative thinking needed to start and operate a business.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41" y="410547"/>
            <a:ext cx="3745873" cy="5849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7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28" y="1447838"/>
            <a:ext cx="8229600" cy="1238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7144"/>
                </a:solidFill>
              </a:rPr>
              <a:t>Things businesses use to produce goods and services.</a:t>
            </a:r>
            <a:endParaRPr lang="en-US" sz="36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612" y="2803056"/>
            <a:ext cx="2671636" cy="1423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956" y="4544353"/>
            <a:ext cx="2826027" cy="1560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93" y="2803056"/>
            <a:ext cx="2723989" cy="1423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5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826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Types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087"/>
            <a:ext cx="1807029" cy="452431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Capital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esources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Human resources:</a:t>
            </a: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Natural resources:</a:t>
            </a:r>
            <a:r>
              <a:rPr lang="en-US" sz="2400" dirty="0" smtClean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30928" y="1516087"/>
            <a:ext cx="55706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144"/>
                </a:solidFill>
              </a:rPr>
              <a:t>Buildings, tools, machines, and money that businesses use to make products.</a:t>
            </a:r>
          </a:p>
          <a:p>
            <a:endParaRPr lang="en-US" sz="2400" dirty="0" smtClean="0">
              <a:solidFill>
                <a:srgbClr val="007144"/>
              </a:solidFill>
            </a:endParaRPr>
          </a:p>
          <a:p>
            <a:endParaRPr lang="en-US" sz="2400" dirty="0" smtClean="0">
              <a:solidFill>
                <a:srgbClr val="007144"/>
              </a:solidFill>
            </a:endParaRPr>
          </a:p>
          <a:p>
            <a:r>
              <a:rPr lang="en-US" sz="2400" dirty="0" smtClean="0">
                <a:solidFill>
                  <a:srgbClr val="007144"/>
                </a:solidFill>
              </a:rPr>
              <a:t>People who do the work that a business needs.</a:t>
            </a:r>
            <a:endParaRPr lang="en-US" sz="2400" dirty="0">
              <a:solidFill>
                <a:srgbClr val="007144"/>
              </a:solidFill>
            </a:endParaRPr>
          </a:p>
          <a:p>
            <a:endParaRPr lang="en-US" sz="2400" dirty="0" smtClean="0">
              <a:solidFill>
                <a:srgbClr val="007144"/>
              </a:solidFill>
            </a:endParaRPr>
          </a:p>
          <a:p>
            <a:endParaRPr lang="en-US" sz="2400" dirty="0" smtClean="0">
              <a:solidFill>
                <a:srgbClr val="007144"/>
              </a:solidFill>
            </a:endParaRPr>
          </a:p>
          <a:p>
            <a:r>
              <a:rPr lang="en-US" sz="2400" dirty="0" smtClean="0">
                <a:solidFill>
                  <a:srgbClr val="007144"/>
                </a:solidFill>
              </a:rPr>
              <a:t>Things that a business needs that occur naturally, such as air, water, minerals, and trees.</a:t>
            </a:r>
          </a:p>
        </p:txBody>
      </p:sp>
    </p:spTree>
    <p:extLst>
      <p:ext uri="{BB962C8B-B14F-4D97-AF65-F5344CB8AC3E}">
        <p14:creationId xmlns:p14="http://schemas.microsoft.com/office/powerpoint/2010/main" val="864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6" y="0"/>
            <a:ext cx="7147249" cy="62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3" y="574047"/>
            <a:ext cx="3629608" cy="92180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Innovation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292" y="1868909"/>
            <a:ext cx="410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An improvement of an existing product or method.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6503" y="3504437"/>
            <a:ext cx="2620948" cy="8824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Skill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97" y="4759979"/>
            <a:ext cx="456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144"/>
                </a:solidFill>
              </a:rPr>
              <a:t>The ability to do something well.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347" y="3292105"/>
            <a:ext cx="1944806" cy="259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262" y="727454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77" y="4114069"/>
            <a:ext cx="3869287" cy="177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Wouldn’t it be great if…?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15617" y="1802296"/>
            <a:ext cx="7919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Define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Brainstorm 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Formulate an idea to </a:t>
            </a:r>
            <a:r>
              <a:rPr lang="en-US" sz="2400" dirty="0" err="1" smtClean="0">
                <a:solidFill>
                  <a:srgbClr val="007144"/>
                </a:solidFill>
              </a:rPr>
              <a:t>develope</a:t>
            </a:r>
            <a:endParaRPr lang="en-US" sz="2400" dirty="0" smtClean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Sketch a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Present your innovation</a:t>
            </a:r>
            <a:endParaRPr lang="en-US" sz="24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400" b="1" dirty="0" smtClean="0"/>
              <a:t>Review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87" y="2342771"/>
            <a:ext cx="6970643" cy="3494909"/>
          </a:xfrm>
          <a:effectLst/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 How do entrepreneurs help consumers?</a:t>
            </a:r>
          </a:p>
          <a:p>
            <a:pPr>
              <a:buFont typeface="Wingdings" pitchFamily="2" charset="2"/>
              <a:buChar char="ü"/>
            </a:pPr>
            <a:endParaRPr lang="en-US" sz="2700" dirty="0" smtClean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 What is the reward for many entrepreneurs?</a:t>
            </a:r>
          </a:p>
          <a:p>
            <a:pPr>
              <a:buFont typeface="Wingdings" pitchFamily="2" charset="2"/>
              <a:buChar char="ü"/>
            </a:pPr>
            <a:endParaRPr lang="en-US" sz="2700" dirty="0" smtClean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 What types of resources do businesses need?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357" y="560008"/>
            <a:ext cx="1743336" cy="14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451601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Our Nation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Three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Career Quest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5"/>
            <a:ext cx="7317046" cy="2708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Examine career groupings and the skills necessary for different occupations.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874" y="287951"/>
            <a:ext cx="2959976" cy="2217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0161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High-growth, high demand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65" y="1905699"/>
            <a:ext cx="4242386" cy="1288773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Jobs projected to add large numbers of employees to the workforce.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" y="3822294"/>
            <a:ext cx="1367045" cy="193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152" y="3822294"/>
            <a:ext cx="1380994" cy="193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288" y="3822294"/>
            <a:ext cx="1411450" cy="193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911" y="3822294"/>
            <a:ext cx="1657463" cy="193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194" y="3822295"/>
            <a:ext cx="1654920" cy="193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602" y="1673478"/>
            <a:ext cx="2650165" cy="189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Advances in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59225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What negative effect can rapid advances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in technology have on the work force?</a:t>
            </a:r>
          </a:p>
          <a:p>
            <a:pPr algn="ctr">
              <a:buNone/>
            </a:pPr>
            <a:endParaRPr lang="en-US" dirty="0">
              <a:solidFill>
                <a:srgbClr val="007144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Can you think of any jobs that exist now, but may not exist in 10 years?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618979"/>
            <a:ext cx="7772400" cy="20960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JA Our Nation</a:t>
            </a:r>
            <a:br>
              <a:rPr lang="en-US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Session One Objectives: </a:t>
            </a:r>
            <a:br>
              <a:rPr lang="en-US" sz="2700" dirty="0" smtClean="0"/>
            </a:br>
            <a:r>
              <a:rPr lang="en-US" sz="2700" dirty="0" smtClean="0"/>
              <a:t>	Free to Choose Your Work </a:t>
            </a:r>
            <a:br>
              <a:rPr lang="en-US" sz="2700" dirty="0" smtClean="0"/>
            </a:br>
            <a:r>
              <a:rPr lang="en-US" sz="2700" dirty="0" smtClean="0"/>
              <a:t>	or Business</a:t>
            </a:r>
            <a:br>
              <a:rPr lang="en-US" sz="27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9145" y="3207434"/>
            <a:ext cx="7389055" cy="243136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Identify the characteristics of a free market economy.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Explain how pricing guides economic decisions.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800" y="618979"/>
            <a:ext cx="2132496" cy="169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STEM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424"/>
            <a:ext cx="8177914" cy="1197785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What skills might a video game engineer need?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8" name="Picture 4" descr="http://www.clipartbest.com/cliparts/ncX/obp/ncXobpAp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871" y="3071149"/>
            <a:ext cx="4920793" cy="28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92935"/>
            <a:ext cx="8229600" cy="71892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Interview your neighbor to find out their interests.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10"/>
          <a:stretch/>
        </p:blipFill>
        <p:spPr>
          <a:xfrm>
            <a:off x="1905000" y="2327484"/>
            <a:ext cx="5334000" cy="25056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19803"/>
            <a:ext cx="8229600" cy="71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dirty="0" smtClean="0">
                <a:solidFill>
                  <a:srgbClr val="007144"/>
                </a:solidFill>
              </a:rPr>
              <a:t>The things you like and enjoy.</a:t>
            </a:r>
            <a:endParaRPr lang="en-US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711" y="1712709"/>
            <a:ext cx="1124401" cy="148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Career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017" y="3810660"/>
            <a:ext cx="4923183" cy="157524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144"/>
                </a:solidFill>
              </a:rPr>
              <a:t>Career Quest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665650"/>
            <a:ext cx="1119997" cy="2925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843" y="3392847"/>
            <a:ext cx="1095766" cy="1471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57" b="-1404"/>
          <a:stretch/>
        </p:blipFill>
        <p:spPr>
          <a:xfrm>
            <a:off x="2527739" y="4283442"/>
            <a:ext cx="1203578" cy="1579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309" y="2619876"/>
            <a:ext cx="1141511" cy="154594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916017" y="1752601"/>
            <a:ext cx="4923183" cy="157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007144"/>
                </a:solidFill>
              </a:rPr>
              <a:t>A grouping of jobs and industries related by skills or products.</a:t>
            </a:r>
            <a:endParaRPr lang="en-US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954393" cy="1678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523545"/>
            <a:ext cx="7993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144"/>
                </a:solidFill>
              </a:rPr>
              <a:t>What are you learning in school today that will help you prepare for a job in the future?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71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144"/>
                </a:solidFill>
              </a:rPr>
              <a:t>I would really like to learn more about work by spending time with someone who works as a ______?</a:t>
            </a:r>
            <a:endParaRPr lang="en-US" sz="2400" dirty="0" smtClean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451601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Our Nation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Four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Get and Keep the Job!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750365"/>
            <a:ext cx="7317046" cy="222122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Identify the soft skills wanted by today’s employers.</a:t>
            </a:r>
            <a:endParaRPr lang="en-US" sz="2800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05" y="657226"/>
            <a:ext cx="3025614" cy="22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3" y="574047"/>
            <a:ext cx="3629608" cy="92180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Employees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292" y="1868909"/>
            <a:ext cx="410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People who work for businesses.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6503" y="3288698"/>
            <a:ext cx="2620948" cy="8824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Employers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9430" y="4610896"/>
            <a:ext cx="376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Businesses that hire workers.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56" y="1966499"/>
            <a:ext cx="3837358" cy="2644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7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Resume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600201"/>
            <a:ext cx="3650974" cy="438302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A written summary of a person’s education, work experience, and skills.</a:t>
            </a:r>
            <a:endParaRPr lang="en-US" dirty="0">
              <a:solidFill>
                <a:srgbClr val="00714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17" y="1351723"/>
            <a:ext cx="3957097" cy="51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3" y="574047"/>
            <a:ext cx="3629608" cy="92180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Soft Skills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194" y="1868909"/>
            <a:ext cx="421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Personal attributes and abilities that are needed in most jobs.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173" y="3288698"/>
            <a:ext cx="3629608" cy="8824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Communication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194" y="4610896"/>
            <a:ext cx="421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Written or spoken exchanges between people to share information.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069" y="574047"/>
            <a:ext cx="4012442" cy="2495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90" b="8500"/>
          <a:stretch/>
        </p:blipFill>
        <p:spPr>
          <a:xfrm>
            <a:off x="4763069" y="3417064"/>
            <a:ext cx="4012442" cy="2495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5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6312"/>
            <a:ext cx="8229600" cy="10269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007144"/>
                </a:solidFill>
              </a:rPr>
              <a:t>It’s important to practice your interview skills before you have a real interview.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Job Interview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69843" y="1590261"/>
            <a:ext cx="791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The discussion between a potential employee and employer to help decide if a job is a good match.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488" y="2519321"/>
            <a:ext cx="3527563" cy="2338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0502"/>
            <a:ext cx="8229600" cy="843985"/>
          </a:xfrm>
        </p:spPr>
        <p:txBody>
          <a:bodyPr/>
          <a:lstStyle/>
          <a:p>
            <a:pPr indent="0" algn="ctr">
              <a:buNone/>
            </a:pPr>
            <a:r>
              <a:rPr lang="en-US" sz="3600" b="1" dirty="0" smtClean="0">
                <a:solidFill>
                  <a:srgbClr val="007144"/>
                </a:solidFill>
              </a:rPr>
              <a:t>Get and Keep the Job!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78835" y="1466311"/>
            <a:ext cx="658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Collect as many work-readiness skill points as possible.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38" y="2641364"/>
            <a:ext cx="5536924" cy="310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 in your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060"/>
            <a:ext cx="8229600" cy="482316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Two important freedoms we enjoy in our nation are the freedom to choose a job or to start a business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88" y="3921482"/>
            <a:ext cx="1478155" cy="147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065" y="3720549"/>
            <a:ext cx="1770822" cy="188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930" y="4188638"/>
            <a:ext cx="2786139" cy="116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664433" cy="14296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593740"/>
            <a:ext cx="7993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144"/>
                </a:solidFill>
              </a:rPr>
              <a:t>For a business to be profitable it must hire the best employees.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 smtClean="0">
              <a:solidFill>
                <a:srgbClr val="0071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144"/>
                </a:solidFill>
              </a:rPr>
              <a:t>The things you learn now can lead to skills you will need in the workplace.</a:t>
            </a:r>
          </a:p>
          <a:p>
            <a:pPr algn="ctr"/>
            <a:endParaRPr lang="en-US" sz="3600" dirty="0" smtClean="0">
              <a:solidFill>
                <a:srgbClr val="007144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451601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Our Nation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Five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Global Connections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5"/>
            <a:ext cx="7317046" cy="2708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Explain why businesses specialize and trade their products.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Define opportunity cost.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233" y="518492"/>
            <a:ext cx="2381922" cy="23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3426" y="1390789"/>
            <a:ext cx="679109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The buying and selling of goods and services between businesses and consumers in just about every country around the world.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Marketplace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26" y="3108048"/>
            <a:ext cx="2381250" cy="215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2643" y="2875722"/>
            <a:ext cx="45587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95% of the world’s customers live outside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What are the advantages of a global 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What are the advantages for U.S. businesses?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147099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The process of buying and selling.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675" y="2751275"/>
            <a:ext cx="443865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03"/>
            <a:ext cx="8229600" cy="5973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7144"/>
                </a:solidFill>
              </a:rPr>
              <a:t>Global Connections</a:t>
            </a:r>
          </a:p>
          <a:p>
            <a:pPr>
              <a:buNone/>
            </a:pPr>
            <a:endParaRPr lang="en-US" sz="2400" dirty="0" smtClean="0">
              <a:solidFill>
                <a:srgbClr val="007144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7144"/>
                </a:solidFill>
              </a:rPr>
              <a:t>If you could visit anywhere in the world, where would it be?</a:t>
            </a:r>
          </a:p>
          <a:p>
            <a:pPr lvl="1">
              <a:buNone/>
            </a:pPr>
            <a:endParaRPr lang="en-US" sz="2400" dirty="0">
              <a:solidFill>
                <a:srgbClr val="007144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7144"/>
                </a:solidFill>
              </a:rPr>
              <a:t>The global market is experienced by just about everyone in our nation.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262" y="3962400"/>
            <a:ext cx="3759476" cy="2027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147099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Choosing to focus production on one or a few products.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" y="3114262"/>
            <a:ext cx="2266950" cy="252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987" y="2967453"/>
            <a:ext cx="2266950" cy="2674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639" y="3114261"/>
            <a:ext cx="2347257" cy="2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Opportunity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147099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The next best alternative given up when making a choice.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52" y="3114261"/>
            <a:ext cx="6961326" cy="24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03"/>
            <a:ext cx="8229600" cy="5973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7144"/>
                </a:solidFill>
              </a:rPr>
              <a:t>Mystery Puzzle Cards</a:t>
            </a:r>
          </a:p>
          <a:p>
            <a:pPr>
              <a:buNone/>
            </a:pPr>
            <a:endParaRPr lang="en-US" sz="2400" dirty="0" smtClean="0">
              <a:solidFill>
                <a:srgbClr val="007144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7144"/>
                </a:solidFill>
              </a:rPr>
              <a:t>Locate the other resources needed to produce your product.</a:t>
            </a:r>
          </a:p>
          <a:p>
            <a:pPr lvl="1">
              <a:buNone/>
            </a:pPr>
            <a:endParaRPr lang="en-US" sz="2400" dirty="0">
              <a:solidFill>
                <a:srgbClr val="007144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007144"/>
              </a:solidFill>
            </a:endParaRPr>
          </a:p>
          <a:p>
            <a:pPr lvl="1">
              <a:buNone/>
            </a:pPr>
            <a:endParaRPr lang="en-US" sz="2400" dirty="0">
              <a:solidFill>
                <a:srgbClr val="007144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007144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007144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7144"/>
                </a:solidFill>
              </a:rPr>
              <a:t>What other resources might be needed for your product?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7144"/>
                </a:solidFill>
              </a:rPr>
              <a:t>What are some of the challenges of having to get resources from a global market?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8" y="2102180"/>
            <a:ext cx="2226364" cy="2130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9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926" y="332394"/>
            <a:ext cx="2078775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2335523"/>
            <a:ext cx="8229600" cy="3924556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607" y="274638"/>
            <a:ext cx="2146867" cy="1843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5513" y="2335523"/>
            <a:ext cx="822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144"/>
                </a:solidFill>
              </a:rPr>
              <a:t>In this program you learned about:</a:t>
            </a:r>
          </a:p>
          <a:p>
            <a:endParaRPr lang="en-US" sz="2800" dirty="0" smtClean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Free market system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How entrepreneurs innovate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Job skills in demand for today’s businesses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How businesses connect in a </a:t>
            </a:r>
            <a:r>
              <a:rPr lang="en-US" sz="2800" smtClean="0">
                <a:solidFill>
                  <a:srgbClr val="007144"/>
                </a:solidFill>
              </a:rPr>
              <a:t>global market</a:t>
            </a:r>
            <a:endParaRPr lang="en-US" sz="2800" dirty="0" smtClean="0">
              <a:solidFill>
                <a:srgbClr val="007144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75" y="19976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JA Our Nation</a:t>
            </a:r>
            <a:br>
              <a:rPr lang="en-US" sz="4900" b="1" dirty="0" smtClean="0"/>
            </a:br>
            <a:r>
              <a:rPr lang="en-US" sz="4900" b="1" dirty="0" smtClean="0"/>
              <a:t>Graduation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3480179"/>
            <a:ext cx="8598089" cy="1078174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dirty="0" smtClean="0">
                <a:solidFill>
                  <a:srgbClr val="007144"/>
                </a:solidFill>
              </a:rPr>
              <a:t>Thank you for </a:t>
            </a:r>
            <a:r>
              <a:rPr lang="en-US" b="1" smtClean="0">
                <a:solidFill>
                  <a:srgbClr val="007144"/>
                </a:solidFill>
              </a:rPr>
              <a:t>participating in                          Junior </a:t>
            </a:r>
            <a:r>
              <a:rPr lang="en-US" b="1" dirty="0" smtClean="0">
                <a:solidFill>
                  <a:srgbClr val="007144"/>
                </a:solidFill>
              </a:rPr>
              <a:t>Achievement!</a:t>
            </a:r>
            <a:endParaRPr lang="en-US" b="1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4077" y="274637"/>
            <a:ext cx="1517397" cy="1303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39051"/>
            <a:ext cx="2547067" cy="817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Goods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618" y="1850898"/>
            <a:ext cx="337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Items that can be bought and sold.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199" y="3018453"/>
            <a:ext cx="2547067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Services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619" y="4365295"/>
            <a:ext cx="337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Work done for others, like haircuts or car repairs.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514" y="3164314"/>
            <a:ext cx="2059034" cy="2727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://www.kuwaitlocal.com/img/Blog/1784/refund_-_kuwa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902" y="470352"/>
            <a:ext cx="2857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42" y="574047"/>
            <a:ext cx="2547067" cy="89991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Consumer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618" y="1724944"/>
            <a:ext cx="354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person who buys goods or services.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47814" y="574047"/>
            <a:ext cx="2547067" cy="8999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Producer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3766" y="1724944"/>
            <a:ext cx="389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person or business that makes goods or provides services.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116" y="2935724"/>
            <a:ext cx="5277393" cy="3111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7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3" y="574047"/>
            <a:ext cx="3629608" cy="10773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Free market economy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617" y="2032358"/>
            <a:ext cx="4212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system in which goods and services are bought and sold freely with little government interference.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73443" y="3429000"/>
            <a:ext cx="2547067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Profit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616" y="4697152"/>
            <a:ext cx="4212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The amount of money left after all business expenses have been paid.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820" y="647464"/>
            <a:ext cx="3680294" cy="5065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6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Competition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205"/>
            <a:ext cx="8229600" cy="12503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144"/>
                </a:solidFill>
              </a:rPr>
              <a:t>Rivalry between two or more businesses striving for the same customer.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45" y="3191070"/>
            <a:ext cx="3695203" cy="249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81126" y="3191069"/>
            <a:ext cx="3405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144"/>
                </a:solidFill>
              </a:rPr>
              <a:t>How does price drive competition?</a:t>
            </a:r>
          </a:p>
          <a:p>
            <a:endParaRPr lang="en-US" sz="2400" dirty="0">
              <a:solidFill>
                <a:srgbClr val="007144"/>
              </a:solidFill>
            </a:endParaRPr>
          </a:p>
          <a:p>
            <a:r>
              <a:rPr lang="en-US" sz="2400" dirty="0" smtClean="0">
                <a:solidFill>
                  <a:srgbClr val="007144"/>
                </a:solidFill>
              </a:rPr>
              <a:t>How does competition drive price?</a:t>
            </a:r>
            <a:endParaRPr lang="en-US" sz="2400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7914" cy="1143000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144"/>
                </a:solidFill>
              </a:rPr>
              <a:t>A free market system generally provides goods and services at an affordable price for consumers, but at a level that lets businesses make a profit and grow.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92193"/>
            <a:ext cx="2194223" cy="18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463826"/>
            <a:ext cx="4441372" cy="24297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Our Nation</a:t>
            </a:r>
            <a:br>
              <a:rPr lang="en-US" sz="44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Session </a:t>
            </a:r>
            <a:r>
              <a:rPr lang="en-US" sz="3100" dirty="0"/>
              <a:t>Two Objectives: </a:t>
            </a:r>
            <a:br>
              <a:rPr lang="en-US" sz="3100" dirty="0"/>
            </a:br>
            <a:r>
              <a:rPr lang="en-US" sz="3100" dirty="0" smtClean="0"/>
              <a:t>	Innovation Nation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079102"/>
            <a:ext cx="7632440" cy="205273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Define entrepreneur and entrepreneurship.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Describe resources and how businesses use them.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Explore STEM skills and the process of innovation.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868" y="723186"/>
            <a:ext cx="3284376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3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</TotalTime>
  <Words>876</Words>
  <Application>Microsoft Office PowerPoint</Application>
  <PresentationFormat>On-screen Show (4:3)</PresentationFormat>
  <Paragraphs>226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Custom Design</vt:lpstr>
      <vt:lpstr>Office Theme</vt:lpstr>
      <vt:lpstr>1_Office Theme</vt:lpstr>
      <vt:lpstr>2_Office Theme</vt:lpstr>
      <vt:lpstr>JA Our Nation</vt:lpstr>
      <vt:lpstr> JA Our Nation  Session One Objectives:   Free to Choose Your Work   or Business   </vt:lpstr>
      <vt:lpstr>What do you see in your future?</vt:lpstr>
      <vt:lpstr>Goods</vt:lpstr>
      <vt:lpstr>Consumer</vt:lpstr>
      <vt:lpstr>Free market economy</vt:lpstr>
      <vt:lpstr>Competition</vt:lpstr>
      <vt:lpstr>Review</vt:lpstr>
      <vt:lpstr> JA Our Nation  Session Two Objectives:   Innovation Nation   </vt:lpstr>
      <vt:lpstr>Entrepreneur</vt:lpstr>
      <vt:lpstr>Resources</vt:lpstr>
      <vt:lpstr>Types of Resources</vt:lpstr>
      <vt:lpstr>PowerPoint Presentation</vt:lpstr>
      <vt:lpstr>Innovation</vt:lpstr>
      <vt:lpstr>Wouldn’t it be great if…?</vt:lpstr>
      <vt:lpstr> Review</vt:lpstr>
      <vt:lpstr> JA Our Nation  Session Three Objectives:  Career Quest   </vt:lpstr>
      <vt:lpstr>High-growth, high demand jobs</vt:lpstr>
      <vt:lpstr>Advances in Technology</vt:lpstr>
      <vt:lpstr>STEM Skills</vt:lpstr>
      <vt:lpstr>Interests</vt:lpstr>
      <vt:lpstr>Career cluster</vt:lpstr>
      <vt:lpstr>Review</vt:lpstr>
      <vt:lpstr> JA Our Nation  Session Four Objectives:  Get and Keep the Job!  </vt:lpstr>
      <vt:lpstr>Employees</vt:lpstr>
      <vt:lpstr>Resume</vt:lpstr>
      <vt:lpstr>Soft Skills</vt:lpstr>
      <vt:lpstr>Job Interview</vt:lpstr>
      <vt:lpstr>PowerPoint Presentation</vt:lpstr>
      <vt:lpstr>Review</vt:lpstr>
      <vt:lpstr> JA Our Nation  Session Five Objectives:  Global Connections  </vt:lpstr>
      <vt:lpstr>Global Marketplace</vt:lpstr>
      <vt:lpstr>Trade</vt:lpstr>
      <vt:lpstr>PowerPoint Presentation</vt:lpstr>
      <vt:lpstr>Specialization</vt:lpstr>
      <vt:lpstr>Opportunity cost</vt:lpstr>
      <vt:lpstr>PowerPoint Presentation</vt:lpstr>
      <vt:lpstr>Review</vt:lpstr>
      <vt:lpstr>JA Our Nation Graduation</vt:lpstr>
    </vt:vector>
  </TitlesOfParts>
  <Company>Junior Achievement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Conditt</dc:creator>
  <cp:lastModifiedBy>Emily Leazer</cp:lastModifiedBy>
  <cp:revision>440</cp:revision>
  <dcterms:created xsi:type="dcterms:W3CDTF">2013-04-22T14:53:24Z</dcterms:created>
  <dcterms:modified xsi:type="dcterms:W3CDTF">2016-08-19T15:01:24Z</dcterms:modified>
</cp:coreProperties>
</file>