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48" r:id="rId2"/>
    <p:sldMasterId id="2147483662" r:id="rId3"/>
    <p:sldMasterId id="2147483672" r:id="rId4"/>
  </p:sldMasterIdLst>
  <p:notesMasterIdLst>
    <p:notesMasterId r:id="rId48"/>
  </p:notesMasterIdLst>
  <p:handoutMasterIdLst>
    <p:handoutMasterId r:id="rId49"/>
  </p:handoutMasterIdLst>
  <p:sldIdLst>
    <p:sldId id="350" r:id="rId5"/>
    <p:sldId id="286" r:id="rId6"/>
    <p:sldId id="466" r:id="rId7"/>
    <p:sldId id="452" r:id="rId8"/>
    <p:sldId id="468" r:id="rId9"/>
    <p:sldId id="469" r:id="rId10"/>
    <p:sldId id="428" r:id="rId11"/>
    <p:sldId id="396" r:id="rId12"/>
    <p:sldId id="434" r:id="rId13"/>
    <p:sldId id="470" r:id="rId14"/>
    <p:sldId id="455" r:id="rId15"/>
    <p:sldId id="457" r:id="rId16"/>
    <p:sldId id="471" r:id="rId17"/>
    <p:sldId id="472" r:id="rId18"/>
    <p:sldId id="456" r:id="rId19"/>
    <p:sldId id="473" r:id="rId20"/>
    <p:sldId id="442" r:id="rId21"/>
    <p:sldId id="443" r:id="rId22"/>
    <p:sldId id="460" r:id="rId23"/>
    <p:sldId id="458" r:id="rId24"/>
    <p:sldId id="474" r:id="rId25"/>
    <p:sldId id="475" r:id="rId26"/>
    <p:sldId id="406" r:id="rId27"/>
    <p:sldId id="444" r:id="rId28"/>
    <p:sldId id="476" r:id="rId29"/>
    <p:sldId id="477" r:id="rId30"/>
    <p:sldId id="461" r:id="rId31"/>
    <p:sldId id="407" r:id="rId32"/>
    <p:sldId id="445" r:id="rId33"/>
    <p:sldId id="446" r:id="rId34"/>
    <p:sldId id="414" r:id="rId35"/>
    <p:sldId id="447" r:id="rId36"/>
    <p:sldId id="478" r:id="rId37"/>
    <p:sldId id="333" r:id="rId38"/>
    <p:sldId id="418" r:id="rId39"/>
    <p:sldId id="448" r:id="rId40"/>
    <p:sldId id="479" r:id="rId41"/>
    <p:sldId id="464" r:id="rId42"/>
    <p:sldId id="480" r:id="rId43"/>
    <p:sldId id="449" r:id="rId44"/>
    <p:sldId id="481" r:id="rId45"/>
    <p:sldId id="422" r:id="rId46"/>
    <p:sldId id="42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notesViewPr>
    <p:cSldViewPr snapToGrid="0" snapToObjects="1">
      <p:cViewPr varScale="1">
        <p:scale>
          <a:sx n="55" d="100"/>
          <a:sy n="55" d="100"/>
        </p:scale>
        <p:origin x="16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EE764-BA21-4859-A76F-A5D34780606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C4E67-042D-4C91-9C93-EC35124665F6}">
      <dgm:prSet phldrT="[Text]"/>
      <dgm:spPr>
        <a:solidFill>
          <a:srgbClr val="007144"/>
        </a:solidFill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A637F4A1-3332-425A-9B19-4A7863A186E7}" type="parTrans" cxnId="{0741CE4D-40ED-460D-B723-FD070C715D18}">
      <dgm:prSet/>
      <dgm:spPr/>
      <dgm:t>
        <a:bodyPr/>
        <a:lstStyle/>
        <a:p>
          <a:endParaRPr lang="en-US"/>
        </a:p>
      </dgm:t>
    </dgm:pt>
    <dgm:pt modelId="{18FA7EF9-EB5F-4A44-A8A3-35113C437DA6}" type="sibTrans" cxnId="{0741CE4D-40ED-460D-B723-FD070C715D18}">
      <dgm:prSet/>
      <dgm:spPr/>
      <dgm:t>
        <a:bodyPr/>
        <a:lstStyle/>
        <a:p>
          <a:endParaRPr lang="en-US"/>
        </a:p>
      </dgm:t>
    </dgm:pt>
    <dgm:pt modelId="{3C1277C2-1DF2-40F4-BF29-99A1AC383A44}">
      <dgm:prSet phldrT="[Text]"/>
      <dgm:spPr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What is my career goal?  In one or two sentences describe what you want to accomplish.</a:t>
          </a:r>
          <a:endParaRPr lang="en-US" dirty="0"/>
        </a:p>
      </dgm:t>
    </dgm:pt>
    <dgm:pt modelId="{34140CCF-9787-4247-9641-B7E677104471}" type="parTrans" cxnId="{22030ABC-C7DB-4882-ABA4-4BD44EB73DC8}">
      <dgm:prSet/>
      <dgm:spPr/>
      <dgm:t>
        <a:bodyPr/>
        <a:lstStyle/>
        <a:p>
          <a:endParaRPr lang="en-US"/>
        </a:p>
      </dgm:t>
    </dgm:pt>
    <dgm:pt modelId="{B73A2C58-6F56-4BFC-82FE-D80C61571379}" type="sibTrans" cxnId="{22030ABC-C7DB-4882-ABA4-4BD44EB73DC8}">
      <dgm:prSet/>
      <dgm:spPr/>
      <dgm:t>
        <a:bodyPr/>
        <a:lstStyle/>
        <a:p>
          <a:endParaRPr lang="en-US"/>
        </a:p>
      </dgm:t>
    </dgm:pt>
    <dgm:pt modelId="{F5800501-AF40-4037-9985-7E693F937A5F}">
      <dgm:prSet phldrT="[Text]"/>
      <dgm:spPr>
        <a:solidFill>
          <a:srgbClr val="007144"/>
        </a:solidFill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2EDC6E1A-1A78-417C-A631-554562785732}" type="parTrans" cxnId="{F1E3AE2E-14BE-4693-AE46-F9C2B150488C}">
      <dgm:prSet/>
      <dgm:spPr/>
      <dgm:t>
        <a:bodyPr/>
        <a:lstStyle/>
        <a:p>
          <a:endParaRPr lang="en-US"/>
        </a:p>
      </dgm:t>
    </dgm:pt>
    <dgm:pt modelId="{FFACD7A5-B89C-4152-BA1F-ECBFA93F1884}" type="sibTrans" cxnId="{F1E3AE2E-14BE-4693-AE46-F9C2B150488C}">
      <dgm:prSet/>
      <dgm:spPr/>
      <dgm:t>
        <a:bodyPr/>
        <a:lstStyle/>
        <a:p>
          <a:endParaRPr lang="en-US"/>
        </a:p>
      </dgm:t>
    </dgm:pt>
    <dgm:pt modelId="{FF4BFF29-8862-4AAE-970A-925A12D3674D}">
      <dgm:prSet phldrT="[Text]"/>
      <dgm:spPr>
        <a:solidFill>
          <a:srgbClr val="007144"/>
        </a:solidFill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E502BCB5-52AE-4AB0-BD54-B99E4C569C7F}" type="parTrans" cxnId="{366458D4-A847-4C0F-B258-6F541CC44EE5}">
      <dgm:prSet/>
      <dgm:spPr/>
      <dgm:t>
        <a:bodyPr/>
        <a:lstStyle/>
        <a:p>
          <a:endParaRPr lang="en-US"/>
        </a:p>
      </dgm:t>
    </dgm:pt>
    <dgm:pt modelId="{755C8E75-9501-4F4E-B5C0-2E16F1911612}" type="sibTrans" cxnId="{366458D4-A847-4C0F-B258-6F541CC44EE5}">
      <dgm:prSet/>
      <dgm:spPr/>
      <dgm:t>
        <a:bodyPr/>
        <a:lstStyle/>
        <a:p>
          <a:endParaRPr lang="en-US"/>
        </a:p>
      </dgm:t>
    </dgm:pt>
    <dgm:pt modelId="{5098B91B-E9ED-4552-AE89-D34DDDE279E5}">
      <dgm:prSet phldrT="[Text]"/>
      <dgm:spPr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Will I need a two-year or four-year degree or special training?</a:t>
          </a:r>
          <a:endParaRPr lang="en-US" dirty="0"/>
        </a:p>
      </dgm:t>
    </dgm:pt>
    <dgm:pt modelId="{83920DF6-B9FF-4EFE-BD53-2384B89414A8}" type="parTrans" cxnId="{215CE129-219E-48A0-8D12-5B12AAA39789}">
      <dgm:prSet/>
      <dgm:spPr/>
      <dgm:t>
        <a:bodyPr/>
        <a:lstStyle/>
        <a:p>
          <a:endParaRPr lang="en-US"/>
        </a:p>
      </dgm:t>
    </dgm:pt>
    <dgm:pt modelId="{6C26BA6E-8642-4982-AD59-74C3A83629D4}" type="sibTrans" cxnId="{215CE129-219E-48A0-8D12-5B12AAA39789}">
      <dgm:prSet/>
      <dgm:spPr/>
      <dgm:t>
        <a:bodyPr/>
        <a:lstStyle/>
        <a:p>
          <a:endParaRPr lang="en-US"/>
        </a:p>
      </dgm:t>
    </dgm:pt>
    <dgm:pt modelId="{9B2F4680-5A91-432E-B533-BA5E21368119}">
      <dgm:prSet phldrT="[Text]"/>
      <dgm:spPr>
        <a:solidFill>
          <a:srgbClr val="007144"/>
        </a:solidFill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Step 4</a:t>
          </a:r>
          <a:endParaRPr lang="en-US" dirty="0"/>
        </a:p>
      </dgm:t>
    </dgm:pt>
    <dgm:pt modelId="{377E1811-7077-423E-B3FB-1A333F210E16}" type="parTrans" cxnId="{7C5632EC-44DE-4342-9C3F-4C088DA42BE3}">
      <dgm:prSet/>
      <dgm:spPr/>
      <dgm:t>
        <a:bodyPr/>
        <a:lstStyle/>
        <a:p>
          <a:endParaRPr lang="en-US"/>
        </a:p>
      </dgm:t>
    </dgm:pt>
    <dgm:pt modelId="{EED06870-AEC3-4280-B979-771CF3B6B023}" type="sibTrans" cxnId="{7C5632EC-44DE-4342-9C3F-4C088DA42BE3}">
      <dgm:prSet/>
      <dgm:spPr/>
      <dgm:t>
        <a:bodyPr/>
        <a:lstStyle/>
        <a:p>
          <a:endParaRPr lang="en-US"/>
        </a:p>
      </dgm:t>
    </dgm:pt>
    <dgm:pt modelId="{23630A1E-8116-4EF6-BE20-D9E54E14C5E2}">
      <dgm:prSet phldrT="[Text]"/>
      <dgm:spPr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On a scale of 1-10, how motivated am I to achieve my career goal?</a:t>
          </a:r>
          <a:endParaRPr lang="en-US" dirty="0"/>
        </a:p>
      </dgm:t>
    </dgm:pt>
    <dgm:pt modelId="{0B4CE855-50E2-41FD-AF42-C5BE45C1E031}" type="parTrans" cxnId="{C1F65B71-3BF5-4B8B-A3BE-EED07C16B24E}">
      <dgm:prSet/>
      <dgm:spPr/>
      <dgm:t>
        <a:bodyPr/>
        <a:lstStyle/>
        <a:p>
          <a:endParaRPr lang="en-US"/>
        </a:p>
      </dgm:t>
    </dgm:pt>
    <dgm:pt modelId="{56CC09C2-914A-40B6-A3CF-01AD969F1761}" type="sibTrans" cxnId="{C1F65B71-3BF5-4B8B-A3BE-EED07C16B24E}">
      <dgm:prSet/>
      <dgm:spPr/>
      <dgm:t>
        <a:bodyPr/>
        <a:lstStyle/>
        <a:p>
          <a:endParaRPr lang="en-US"/>
        </a:p>
      </dgm:t>
    </dgm:pt>
    <dgm:pt modelId="{81AF549F-C829-4D38-AB34-81A9F938324A}">
      <dgm:prSet phldrT="[Text]"/>
      <dgm:spPr>
        <a:solidFill>
          <a:srgbClr val="007144"/>
        </a:solidFill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Step 5</a:t>
          </a:r>
          <a:endParaRPr lang="en-US" dirty="0"/>
        </a:p>
      </dgm:t>
    </dgm:pt>
    <dgm:pt modelId="{FAD9E385-EE80-43FB-8D05-F28810F696DD}" type="parTrans" cxnId="{55A5E030-B41A-4B78-8467-2A6B96C60B90}">
      <dgm:prSet/>
      <dgm:spPr/>
      <dgm:t>
        <a:bodyPr/>
        <a:lstStyle/>
        <a:p>
          <a:endParaRPr lang="en-US"/>
        </a:p>
      </dgm:t>
    </dgm:pt>
    <dgm:pt modelId="{120A55C7-F0F9-4DC3-A3B5-5F96C5BFC31B}" type="sibTrans" cxnId="{55A5E030-B41A-4B78-8467-2A6B96C60B90}">
      <dgm:prSet/>
      <dgm:spPr/>
      <dgm:t>
        <a:bodyPr/>
        <a:lstStyle/>
        <a:p>
          <a:endParaRPr lang="en-US"/>
        </a:p>
      </dgm:t>
    </dgm:pt>
    <dgm:pt modelId="{A5C51FBA-0D8F-404B-A5DE-838D3D8C119A}">
      <dgm:prSet phldrT="[Text]"/>
      <dgm:spPr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What are possible road blocks?</a:t>
          </a:r>
          <a:endParaRPr lang="en-US" dirty="0"/>
        </a:p>
      </dgm:t>
    </dgm:pt>
    <dgm:pt modelId="{F1AD7786-E8A8-4C44-B83F-211E860F0A51}" type="parTrans" cxnId="{4959EA71-45F8-4732-B00C-182BB6FE1F9C}">
      <dgm:prSet/>
      <dgm:spPr/>
      <dgm:t>
        <a:bodyPr/>
        <a:lstStyle/>
        <a:p>
          <a:endParaRPr lang="en-US"/>
        </a:p>
      </dgm:t>
    </dgm:pt>
    <dgm:pt modelId="{22FE36F3-C80B-4862-BDD1-125D903EB963}" type="sibTrans" cxnId="{4959EA71-45F8-4732-B00C-182BB6FE1F9C}">
      <dgm:prSet/>
      <dgm:spPr/>
      <dgm:t>
        <a:bodyPr/>
        <a:lstStyle/>
        <a:p>
          <a:endParaRPr lang="en-US"/>
        </a:p>
      </dgm:t>
    </dgm:pt>
    <dgm:pt modelId="{2018F175-96F9-4DC6-948A-438CE302E029}">
      <dgm:prSet phldrT="[Text]"/>
      <dgm:spPr>
        <a:solidFill>
          <a:srgbClr val="007144"/>
        </a:solidFill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Step 6</a:t>
          </a:r>
          <a:endParaRPr lang="en-US" dirty="0"/>
        </a:p>
      </dgm:t>
    </dgm:pt>
    <dgm:pt modelId="{B1996309-CB41-4B88-A23C-004F9914FA8E}" type="parTrans" cxnId="{38188B10-07FF-409D-A25D-F4DE26315F89}">
      <dgm:prSet/>
      <dgm:spPr/>
      <dgm:t>
        <a:bodyPr/>
        <a:lstStyle/>
        <a:p>
          <a:endParaRPr lang="en-US"/>
        </a:p>
      </dgm:t>
    </dgm:pt>
    <dgm:pt modelId="{B540FB30-56F7-4994-A0ED-6F16D58E8ABF}" type="sibTrans" cxnId="{38188B10-07FF-409D-A25D-F4DE26315F89}">
      <dgm:prSet/>
      <dgm:spPr/>
      <dgm:t>
        <a:bodyPr/>
        <a:lstStyle/>
        <a:p>
          <a:endParaRPr lang="en-US"/>
        </a:p>
      </dgm:t>
    </dgm:pt>
    <dgm:pt modelId="{3C611608-B24E-4828-8B93-C7F99D35BABC}">
      <dgm:prSet phldrT="[Text]"/>
      <dgm:spPr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What resources are available to me?</a:t>
          </a:r>
          <a:endParaRPr lang="en-US" dirty="0"/>
        </a:p>
      </dgm:t>
    </dgm:pt>
    <dgm:pt modelId="{A855524F-3CDD-411B-ACED-6757C3A15579}" type="parTrans" cxnId="{C2FF02A3-5514-493E-BAE1-919FB0C8A8AE}">
      <dgm:prSet/>
      <dgm:spPr/>
      <dgm:t>
        <a:bodyPr/>
        <a:lstStyle/>
        <a:p>
          <a:endParaRPr lang="en-US"/>
        </a:p>
      </dgm:t>
    </dgm:pt>
    <dgm:pt modelId="{D452F6A3-8345-459A-B4A8-DE78FC19D195}" type="sibTrans" cxnId="{C2FF02A3-5514-493E-BAE1-919FB0C8A8AE}">
      <dgm:prSet/>
      <dgm:spPr/>
      <dgm:t>
        <a:bodyPr/>
        <a:lstStyle/>
        <a:p>
          <a:endParaRPr lang="en-US"/>
        </a:p>
      </dgm:t>
    </dgm:pt>
    <dgm:pt modelId="{6A5294E0-F50A-40EA-9212-F73E0C47F828}">
      <dgm:prSet phldrT="[Text]"/>
      <dgm:spPr>
        <a:ln>
          <a:solidFill>
            <a:srgbClr val="007144"/>
          </a:solidFill>
        </a:ln>
      </dgm:spPr>
      <dgm:t>
        <a:bodyPr/>
        <a:lstStyle/>
        <a:p>
          <a:r>
            <a:rPr lang="en-US" dirty="0" smtClean="0"/>
            <a:t>What do I want/need to know about my career choice?</a:t>
          </a:r>
          <a:endParaRPr lang="en-US" dirty="0"/>
        </a:p>
      </dgm:t>
    </dgm:pt>
    <dgm:pt modelId="{7DECE94A-8C3D-4C2A-8FA4-6BABF70F72B0}" type="sibTrans" cxnId="{CF70BF16-950B-472D-B157-A4E555AA884B}">
      <dgm:prSet/>
      <dgm:spPr/>
      <dgm:t>
        <a:bodyPr/>
        <a:lstStyle/>
        <a:p>
          <a:endParaRPr lang="en-US"/>
        </a:p>
      </dgm:t>
    </dgm:pt>
    <dgm:pt modelId="{053B140D-4EBE-459B-8519-9547A7AA4893}" type="parTrans" cxnId="{CF70BF16-950B-472D-B157-A4E555AA884B}">
      <dgm:prSet/>
      <dgm:spPr/>
      <dgm:t>
        <a:bodyPr/>
        <a:lstStyle/>
        <a:p>
          <a:endParaRPr lang="en-US"/>
        </a:p>
      </dgm:t>
    </dgm:pt>
    <dgm:pt modelId="{16A1B98D-01A6-4475-8FE7-73BCA73CB264}" type="pres">
      <dgm:prSet presAssocID="{752EE764-BA21-4859-A76F-A5D3478060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8B410-F83B-4F9B-B926-D9C38F8DA3E9}" type="pres">
      <dgm:prSet presAssocID="{62DC4E67-042D-4C91-9C93-EC35124665F6}" presName="composite" presStyleCnt="0"/>
      <dgm:spPr/>
    </dgm:pt>
    <dgm:pt modelId="{3A142354-AF9C-4001-988E-2006273A5302}" type="pres">
      <dgm:prSet presAssocID="{62DC4E67-042D-4C91-9C93-EC35124665F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24907-B77D-4F04-9050-738F070CBF3E}" type="pres">
      <dgm:prSet presAssocID="{62DC4E67-042D-4C91-9C93-EC35124665F6}" presName="descendantText" presStyleLbl="alignAcc1" presStyleIdx="0" presStyleCnt="6" custLinFactNeighborY="-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D7DBE-2B31-4FFA-97E2-58C3581CA322}" type="pres">
      <dgm:prSet presAssocID="{18FA7EF9-EB5F-4A44-A8A3-35113C437DA6}" presName="sp" presStyleCnt="0"/>
      <dgm:spPr/>
    </dgm:pt>
    <dgm:pt modelId="{788D1D56-E98A-4FE0-BB6A-27E85541A851}" type="pres">
      <dgm:prSet presAssocID="{F5800501-AF40-4037-9985-7E693F937A5F}" presName="composite" presStyleCnt="0"/>
      <dgm:spPr/>
    </dgm:pt>
    <dgm:pt modelId="{8CE80A8F-F63F-4793-ACED-A09DBBD7F042}" type="pres">
      <dgm:prSet presAssocID="{F5800501-AF40-4037-9985-7E693F937A5F}" presName="parentText" presStyleLbl="alignNode1" presStyleIdx="1" presStyleCnt="6" custLinFactNeighborY="-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A806B-8055-4D05-A07A-2C47B91C3C5C}" type="pres">
      <dgm:prSet presAssocID="{F5800501-AF40-4037-9985-7E693F937A5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3CD9F-AC2A-4836-BB84-561B106939C9}" type="pres">
      <dgm:prSet presAssocID="{FFACD7A5-B89C-4152-BA1F-ECBFA93F1884}" presName="sp" presStyleCnt="0"/>
      <dgm:spPr/>
    </dgm:pt>
    <dgm:pt modelId="{83F8CD73-4671-4774-9518-C87F0D734DED}" type="pres">
      <dgm:prSet presAssocID="{FF4BFF29-8862-4AAE-970A-925A12D3674D}" presName="composite" presStyleCnt="0"/>
      <dgm:spPr/>
    </dgm:pt>
    <dgm:pt modelId="{A07D70EC-F3D2-4B65-96A6-307AAAED9E92}" type="pres">
      <dgm:prSet presAssocID="{FF4BFF29-8862-4AAE-970A-925A12D3674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3E36F-AA2C-4847-B09F-8A422DEFAB35}" type="pres">
      <dgm:prSet presAssocID="{FF4BFF29-8862-4AAE-970A-925A12D3674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D71BE-B1CA-4108-9F75-D8BE338B7DC9}" type="pres">
      <dgm:prSet presAssocID="{755C8E75-9501-4F4E-B5C0-2E16F1911612}" presName="sp" presStyleCnt="0"/>
      <dgm:spPr/>
    </dgm:pt>
    <dgm:pt modelId="{DC3EE310-BBE2-429A-BDED-ED90034AA49F}" type="pres">
      <dgm:prSet presAssocID="{9B2F4680-5A91-432E-B533-BA5E21368119}" presName="composite" presStyleCnt="0"/>
      <dgm:spPr/>
    </dgm:pt>
    <dgm:pt modelId="{C9AAE892-BB9F-4D93-B048-1D1A28021AE8}" type="pres">
      <dgm:prSet presAssocID="{9B2F4680-5A91-432E-B533-BA5E2136811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A8931-554F-4EC5-BCEE-51DF47DD3600}" type="pres">
      <dgm:prSet presAssocID="{9B2F4680-5A91-432E-B533-BA5E2136811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C010C-F38B-4023-8036-C6DBCA491F25}" type="pres">
      <dgm:prSet presAssocID="{EED06870-AEC3-4280-B979-771CF3B6B023}" presName="sp" presStyleCnt="0"/>
      <dgm:spPr/>
    </dgm:pt>
    <dgm:pt modelId="{BB248E2C-2D4E-4742-8E60-8E0FEFD56061}" type="pres">
      <dgm:prSet presAssocID="{81AF549F-C829-4D38-AB34-81A9F938324A}" presName="composite" presStyleCnt="0"/>
      <dgm:spPr/>
    </dgm:pt>
    <dgm:pt modelId="{43DB23D9-94D0-4C31-B892-8F9E61AEB0D2}" type="pres">
      <dgm:prSet presAssocID="{81AF549F-C829-4D38-AB34-81A9F938324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DF0D-FC99-464B-AECA-398C09727439}" type="pres">
      <dgm:prSet presAssocID="{81AF549F-C829-4D38-AB34-81A9F938324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FE2E4-78BC-4328-B7DE-5651E5876116}" type="pres">
      <dgm:prSet presAssocID="{120A55C7-F0F9-4DC3-A3B5-5F96C5BFC31B}" presName="sp" presStyleCnt="0"/>
      <dgm:spPr/>
    </dgm:pt>
    <dgm:pt modelId="{85C90E08-12D0-4404-8248-526424F2919A}" type="pres">
      <dgm:prSet presAssocID="{2018F175-96F9-4DC6-948A-438CE302E029}" presName="composite" presStyleCnt="0"/>
      <dgm:spPr/>
    </dgm:pt>
    <dgm:pt modelId="{AB2CD76B-9774-4B2C-BFFF-C84BD45826AB}" type="pres">
      <dgm:prSet presAssocID="{2018F175-96F9-4DC6-948A-438CE302E02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0CC57-4E8C-4CC7-90E1-FB2FADDAB0A9}" type="pres">
      <dgm:prSet presAssocID="{2018F175-96F9-4DC6-948A-438CE302E02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88B10-07FF-409D-A25D-F4DE26315F89}" srcId="{752EE764-BA21-4859-A76F-A5D347806061}" destId="{2018F175-96F9-4DC6-948A-438CE302E029}" srcOrd="5" destOrd="0" parTransId="{B1996309-CB41-4B88-A23C-004F9914FA8E}" sibTransId="{B540FB30-56F7-4994-A0ED-6F16D58E8ABF}"/>
    <dgm:cxn modelId="{3CA21384-A0C2-4290-B4BE-1181B3C112C8}" type="presOf" srcId="{3C611608-B24E-4828-8B93-C7F99D35BABC}" destId="{84C0CC57-4E8C-4CC7-90E1-FB2FADDAB0A9}" srcOrd="0" destOrd="0" presId="urn:microsoft.com/office/officeart/2005/8/layout/chevron2"/>
    <dgm:cxn modelId="{649EC49A-BC76-4D45-B0EB-830FC7509B1E}" type="presOf" srcId="{6A5294E0-F50A-40EA-9212-F73E0C47F828}" destId="{8FDA806B-8055-4D05-A07A-2C47B91C3C5C}" srcOrd="0" destOrd="0" presId="urn:microsoft.com/office/officeart/2005/8/layout/chevron2"/>
    <dgm:cxn modelId="{F612FBFC-0CE6-4AB8-B7A6-ADD3EBB31246}" type="presOf" srcId="{5098B91B-E9ED-4552-AE89-D34DDDE279E5}" destId="{5993E36F-AA2C-4847-B09F-8A422DEFAB35}" srcOrd="0" destOrd="0" presId="urn:microsoft.com/office/officeart/2005/8/layout/chevron2"/>
    <dgm:cxn modelId="{0741CE4D-40ED-460D-B723-FD070C715D18}" srcId="{752EE764-BA21-4859-A76F-A5D347806061}" destId="{62DC4E67-042D-4C91-9C93-EC35124665F6}" srcOrd="0" destOrd="0" parTransId="{A637F4A1-3332-425A-9B19-4A7863A186E7}" sibTransId="{18FA7EF9-EB5F-4A44-A8A3-35113C437DA6}"/>
    <dgm:cxn modelId="{C38CAB70-9B29-4E8D-9685-F0B117E2B8C8}" type="presOf" srcId="{752EE764-BA21-4859-A76F-A5D347806061}" destId="{16A1B98D-01A6-4475-8FE7-73BCA73CB264}" srcOrd="0" destOrd="0" presId="urn:microsoft.com/office/officeart/2005/8/layout/chevron2"/>
    <dgm:cxn modelId="{CC892D30-22A6-4FA5-A315-19C5E24915D9}" type="presOf" srcId="{62DC4E67-042D-4C91-9C93-EC35124665F6}" destId="{3A142354-AF9C-4001-988E-2006273A5302}" srcOrd="0" destOrd="0" presId="urn:microsoft.com/office/officeart/2005/8/layout/chevron2"/>
    <dgm:cxn modelId="{CD6FB837-6276-4AE1-BBE7-32F356C85D5D}" type="presOf" srcId="{23630A1E-8116-4EF6-BE20-D9E54E14C5E2}" destId="{679A8931-554F-4EC5-BCEE-51DF47DD3600}" srcOrd="0" destOrd="0" presId="urn:microsoft.com/office/officeart/2005/8/layout/chevron2"/>
    <dgm:cxn modelId="{377B3C88-3C43-4216-A25C-B60FF6350860}" type="presOf" srcId="{2018F175-96F9-4DC6-948A-438CE302E029}" destId="{AB2CD76B-9774-4B2C-BFFF-C84BD45826AB}" srcOrd="0" destOrd="0" presId="urn:microsoft.com/office/officeart/2005/8/layout/chevron2"/>
    <dgm:cxn modelId="{166A030C-86BF-4831-95E5-E9952E82AF6E}" type="presOf" srcId="{3C1277C2-1DF2-40F4-BF29-99A1AC383A44}" destId="{06024907-B77D-4F04-9050-738F070CBF3E}" srcOrd="0" destOrd="0" presId="urn:microsoft.com/office/officeart/2005/8/layout/chevron2"/>
    <dgm:cxn modelId="{F1E3AE2E-14BE-4693-AE46-F9C2B150488C}" srcId="{752EE764-BA21-4859-A76F-A5D347806061}" destId="{F5800501-AF40-4037-9985-7E693F937A5F}" srcOrd="1" destOrd="0" parTransId="{2EDC6E1A-1A78-417C-A631-554562785732}" sibTransId="{FFACD7A5-B89C-4152-BA1F-ECBFA93F1884}"/>
    <dgm:cxn modelId="{208DC596-2A59-4E98-AE75-CF5EFE0D1506}" type="presOf" srcId="{A5C51FBA-0D8F-404B-A5DE-838D3D8C119A}" destId="{DA9ADF0D-FC99-464B-AECA-398C09727439}" srcOrd="0" destOrd="0" presId="urn:microsoft.com/office/officeart/2005/8/layout/chevron2"/>
    <dgm:cxn modelId="{7C5632EC-44DE-4342-9C3F-4C088DA42BE3}" srcId="{752EE764-BA21-4859-A76F-A5D347806061}" destId="{9B2F4680-5A91-432E-B533-BA5E21368119}" srcOrd="3" destOrd="0" parTransId="{377E1811-7077-423E-B3FB-1A333F210E16}" sibTransId="{EED06870-AEC3-4280-B979-771CF3B6B023}"/>
    <dgm:cxn modelId="{22030ABC-C7DB-4882-ABA4-4BD44EB73DC8}" srcId="{62DC4E67-042D-4C91-9C93-EC35124665F6}" destId="{3C1277C2-1DF2-40F4-BF29-99A1AC383A44}" srcOrd="0" destOrd="0" parTransId="{34140CCF-9787-4247-9641-B7E677104471}" sibTransId="{B73A2C58-6F56-4BFC-82FE-D80C61571379}"/>
    <dgm:cxn modelId="{366458D4-A847-4C0F-B258-6F541CC44EE5}" srcId="{752EE764-BA21-4859-A76F-A5D347806061}" destId="{FF4BFF29-8862-4AAE-970A-925A12D3674D}" srcOrd="2" destOrd="0" parTransId="{E502BCB5-52AE-4AB0-BD54-B99E4C569C7F}" sibTransId="{755C8E75-9501-4F4E-B5C0-2E16F1911612}"/>
    <dgm:cxn modelId="{120FDDF6-53A6-465B-908E-246922F27F43}" type="presOf" srcId="{FF4BFF29-8862-4AAE-970A-925A12D3674D}" destId="{A07D70EC-F3D2-4B65-96A6-307AAAED9E92}" srcOrd="0" destOrd="0" presId="urn:microsoft.com/office/officeart/2005/8/layout/chevron2"/>
    <dgm:cxn modelId="{215CE129-219E-48A0-8D12-5B12AAA39789}" srcId="{FF4BFF29-8862-4AAE-970A-925A12D3674D}" destId="{5098B91B-E9ED-4552-AE89-D34DDDE279E5}" srcOrd="0" destOrd="0" parTransId="{83920DF6-B9FF-4EFE-BD53-2384B89414A8}" sibTransId="{6C26BA6E-8642-4982-AD59-74C3A83629D4}"/>
    <dgm:cxn modelId="{4959EA71-45F8-4732-B00C-182BB6FE1F9C}" srcId="{81AF549F-C829-4D38-AB34-81A9F938324A}" destId="{A5C51FBA-0D8F-404B-A5DE-838D3D8C119A}" srcOrd="0" destOrd="0" parTransId="{F1AD7786-E8A8-4C44-B83F-211E860F0A51}" sibTransId="{22FE36F3-C80B-4862-BDD1-125D903EB963}"/>
    <dgm:cxn modelId="{55A5E030-B41A-4B78-8467-2A6B96C60B90}" srcId="{752EE764-BA21-4859-A76F-A5D347806061}" destId="{81AF549F-C829-4D38-AB34-81A9F938324A}" srcOrd="4" destOrd="0" parTransId="{FAD9E385-EE80-43FB-8D05-F28810F696DD}" sibTransId="{120A55C7-F0F9-4DC3-A3B5-5F96C5BFC31B}"/>
    <dgm:cxn modelId="{C2FF02A3-5514-493E-BAE1-919FB0C8A8AE}" srcId="{2018F175-96F9-4DC6-948A-438CE302E029}" destId="{3C611608-B24E-4828-8B93-C7F99D35BABC}" srcOrd="0" destOrd="0" parTransId="{A855524F-3CDD-411B-ACED-6757C3A15579}" sibTransId="{D452F6A3-8345-459A-B4A8-DE78FC19D195}"/>
    <dgm:cxn modelId="{C1F65B71-3BF5-4B8B-A3BE-EED07C16B24E}" srcId="{9B2F4680-5A91-432E-B533-BA5E21368119}" destId="{23630A1E-8116-4EF6-BE20-D9E54E14C5E2}" srcOrd="0" destOrd="0" parTransId="{0B4CE855-50E2-41FD-AF42-C5BE45C1E031}" sibTransId="{56CC09C2-914A-40B6-A3CF-01AD969F1761}"/>
    <dgm:cxn modelId="{CF70BF16-950B-472D-B157-A4E555AA884B}" srcId="{F5800501-AF40-4037-9985-7E693F937A5F}" destId="{6A5294E0-F50A-40EA-9212-F73E0C47F828}" srcOrd="0" destOrd="0" parTransId="{053B140D-4EBE-459B-8519-9547A7AA4893}" sibTransId="{7DECE94A-8C3D-4C2A-8FA4-6BABF70F72B0}"/>
    <dgm:cxn modelId="{44855200-1BE3-4A17-8C03-A9755F0D10EB}" type="presOf" srcId="{81AF549F-C829-4D38-AB34-81A9F938324A}" destId="{43DB23D9-94D0-4C31-B892-8F9E61AEB0D2}" srcOrd="0" destOrd="0" presId="urn:microsoft.com/office/officeart/2005/8/layout/chevron2"/>
    <dgm:cxn modelId="{643C6CA3-576F-45D3-BD4F-56A482504A9F}" type="presOf" srcId="{9B2F4680-5A91-432E-B533-BA5E21368119}" destId="{C9AAE892-BB9F-4D93-B048-1D1A28021AE8}" srcOrd="0" destOrd="0" presId="urn:microsoft.com/office/officeart/2005/8/layout/chevron2"/>
    <dgm:cxn modelId="{2B05C208-87D5-40F0-8CDA-708F8D5783F6}" type="presOf" srcId="{F5800501-AF40-4037-9985-7E693F937A5F}" destId="{8CE80A8F-F63F-4793-ACED-A09DBBD7F042}" srcOrd="0" destOrd="0" presId="urn:microsoft.com/office/officeart/2005/8/layout/chevron2"/>
    <dgm:cxn modelId="{89CCBABE-76BF-422B-880D-E60B214F03B2}" type="presParOf" srcId="{16A1B98D-01A6-4475-8FE7-73BCA73CB264}" destId="{5518B410-F83B-4F9B-B926-D9C38F8DA3E9}" srcOrd="0" destOrd="0" presId="urn:microsoft.com/office/officeart/2005/8/layout/chevron2"/>
    <dgm:cxn modelId="{60B0E14B-6BE6-4BF2-8B77-77AB4A40BF6A}" type="presParOf" srcId="{5518B410-F83B-4F9B-B926-D9C38F8DA3E9}" destId="{3A142354-AF9C-4001-988E-2006273A5302}" srcOrd="0" destOrd="0" presId="urn:microsoft.com/office/officeart/2005/8/layout/chevron2"/>
    <dgm:cxn modelId="{DA89459B-5B47-4B47-930C-A1E4720BD77B}" type="presParOf" srcId="{5518B410-F83B-4F9B-B926-D9C38F8DA3E9}" destId="{06024907-B77D-4F04-9050-738F070CBF3E}" srcOrd="1" destOrd="0" presId="urn:microsoft.com/office/officeart/2005/8/layout/chevron2"/>
    <dgm:cxn modelId="{04D22F12-AA08-4798-B43A-5FBA61A89BD6}" type="presParOf" srcId="{16A1B98D-01A6-4475-8FE7-73BCA73CB264}" destId="{B51D7DBE-2B31-4FFA-97E2-58C3581CA322}" srcOrd="1" destOrd="0" presId="urn:microsoft.com/office/officeart/2005/8/layout/chevron2"/>
    <dgm:cxn modelId="{DC6F8A95-8FC5-4F6D-9F1A-79C314D10CCF}" type="presParOf" srcId="{16A1B98D-01A6-4475-8FE7-73BCA73CB264}" destId="{788D1D56-E98A-4FE0-BB6A-27E85541A851}" srcOrd="2" destOrd="0" presId="urn:microsoft.com/office/officeart/2005/8/layout/chevron2"/>
    <dgm:cxn modelId="{A6A0DA86-B5AF-4933-B4FD-E4296BA61CFA}" type="presParOf" srcId="{788D1D56-E98A-4FE0-BB6A-27E85541A851}" destId="{8CE80A8F-F63F-4793-ACED-A09DBBD7F042}" srcOrd="0" destOrd="0" presId="urn:microsoft.com/office/officeart/2005/8/layout/chevron2"/>
    <dgm:cxn modelId="{B3D21EF3-AA21-4C84-8E78-9F2B9E16DD14}" type="presParOf" srcId="{788D1D56-E98A-4FE0-BB6A-27E85541A851}" destId="{8FDA806B-8055-4D05-A07A-2C47B91C3C5C}" srcOrd="1" destOrd="0" presId="urn:microsoft.com/office/officeart/2005/8/layout/chevron2"/>
    <dgm:cxn modelId="{192BFD21-68D2-4A0F-9450-6D1335E00E96}" type="presParOf" srcId="{16A1B98D-01A6-4475-8FE7-73BCA73CB264}" destId="{A723CD9F-AC2A-4836-BB84-561B106939C9}" srcOrd="3" destOrd="0" presId="urn:microsoft.com/office/officeart/2005/8/layout/chevron2"/>
    <dgm:cxn modelId="{719F3D6F-3A13-4734-BEDB-C166F94D6ABB}" type="presParOf" srcId="{16A1B98D-01A6-4475-8FE7-73BCA73CB264}" destId="{83F8CD73-4671-4774-9518-C87F0D734DED}" srcOrd="4" destOrd="0" presId="urn:microsoft.com/office/officeart/2005/8/layout/chevron2"/>
    <dgm:cxn modelId="{9C300E86-3504-41BB-BC06-E254BAC9D710}" type="presParOf" srcId="{83F8CD73-4671-4774-9518-C87F0D734DED}" destId="{A07D70EC-F3D2-4B65-96A6-307AAAED9E92}" srcOrd="0" destOrd="0" presId="urn:microsoft.com/office/officeart/2005/8/layout/chevron2"/>
    <dgm:cxn modelId="{666F4D8F-BCCF-4131-8435-6042FDBE3FA6}" type="presParOf" srcId="{83F8CD73-4671-4774-9518-C87F0D734DED}" destId="{5993E36F-AA2C-4847-B09F-8A422DEFAB35}" srcOrd="1" destOrd="0" presId="urn:microsoft.com/office/officeart/2005/8/layout/chevron2"/>
    <dgm:cxn modelId="{0A0A390F-6CC6-4707-BF99-42CF612F335A}" type="presParOf" srcId="{16A1B98D-01A6-4475-8FE7-73BCA73CB264}" destId="{B4ED71BE-B1CA-4108-9F75-D8BE338B7DC9}" srcOrd="5" destOrd="0" presId="urn:microsoft.com/office/officeart/2005/8/layout/chevron2"/>
    <dgm:cxn modelId="{0D2D34B0-96F4-4837-96AD-7E91896B4D5F}" type="presParOf" srcId="{16A1B98D-01A6-4475-8FE7-73BCA73CB264}" destId="{DC3EE310-BBE2-429A-BDED-ED90034AA49F}" srcOrd="6" destOrd="0" presId="urn:microsoft.com/office/officeart/2005/8/layout/chevron2"/>
    <dgm:cxn modelId="{DE9A50EE-4E1A-40C1-93E1-759759DF2315}" type="presParOf" srcId="{DC3EE310-BBE2-429A-BDED-ED90034AA49F}" destId="{C9AAE892-BB9F-4D93-B048-1D1A28021AE8}" srcOrd="0" destOrd="0" presId="urn:microsoft.com/office/officeart/2005/8/layout/chevron2"/>
    <dgm:cxn modelId="{F98CFFED-42DA-4AD2-9B6F-B393FDEEF333}" type="presParOf" srcId="{DC3EE310-BBE2-429A-BDED-ED90034AA49F}" destId="{679A8931-554F-4EC5-BCEE-51DF47DD3600}" srcOrd="1" destOrd="0" presId="urn:microsoft.com/office/officeart/2005/8/layout/chevron2"/>
    <dgm:cxn modelId="{4E30B971-60B4-4B9A-8147-ADE9109515C0}" type="presParOf" srcId="{16A1B98D-01A6-4475-8FE7-73BCA73CB264}" destId="{419C010C-F38B-4023-8036-C6DBCA491F25}" srcOrd="7" destOrd="0" presId="urn:microsoft.com/office/officeart/2005/8/layout/chevron2"/>
    <dgm:cxn modelId="{31849580-BD5D-4E43-A578-AC8960EA12E3}" type="presParOf" srcId="{16A1B98D-01A6-4475-8FE7-73BCA73CB264}" destId="{BB248E2C-2D4E-4742-8E60-8E0FEFD56061}" srcOrd="8" destOrd="0" presId="urn:microsoft.com/office/officeart/2005/8/layout/chevron2"/>
    <dgm:cxn modelId="{9D236A2B-286E-4865-B44F-492F78913532}" type="presParOf" srcId="{BB248E2C-2D4E-4742-8E60-8E0FEFD56061}" destId="{43DB23D9-94D0-4C31-B892-8F9E61AEB0D2}" srcOrd="0" destOrd="0" presId="urn:microsoft.com/office/officeart/2005/8/layout/chevron2"/>
    <dgm:cxn modelId="{99A2BE92-765A-4955-8BAF-6011B1466549}" type="presParOf" srcId="{BB248E2C-2D4E-4742-8E60-8E0FEFD56061}" destId="{DA9ADF0D-FC99-464B-AECA-398C09727439}" srcOrd="1" destOrd="0" presId="urn:microsoft.com/office/officeart/2005/8/layout/chevron2"/>
    <dgm:cxn modelId="{5FFB11DD-332E-4CFE-B840-5817842B0D7F}" type="presParOf" srcId="{16A1B98D-01A6-4475-8FE7-73BCA73CB264}" destId="{7C8FE2E4-78BC-4328-B7DE-5651E5876116}" srcOrd="9" destOrd="0" presId="urn:microsoft.com/office/officeart/2005/8/layout/chevron2"/>
    <dgm:cxn modelId="{8DD1A777-4680-4AC8-AE72-7AE115DDD12B}" type="presParOf" srcId="{16A1B98D-01A6-4475-8FE7-73BCA73CB264}" destId="{85C90E08-12D0-4404-8248-526424F2919A}" srcOrd="10" destOrd="0" presId="urn:microsoft.com/office/officeart/2005/8/layout/chevron2"/>
    <dgm:cxn modelId="{7827D771-D055-4FFF-926E-C1751619B0FA}" type="presParOf" srcId="{85C90E08-12D0-4404-8248-526424F2919A}" destId="{AB2CD76B-9774-4B2C-BFFF-C84BD45826AB}" srcOrd="0" destOrd="0" presId="urn:microsoft.com/office/officeart/2005/8/layout/chevron2"/>
    <dgm:cxn modelId="{4C382041-A291-43C6-A1E1-82E94E0D4CCC}" type="presParOf" srcId="{85C90E08-12D0-4404-8248-526424F2919A}" destId="{84C0CC57-4E8C-4CC7-90E1-FB2FADDAB0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1351-685F-9446-9880-50966E79CF7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6906-1A76-4D48-A410-340239A30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53A0-663D-1E42-9751-DD1E544557C2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B838-CA69-CF43-AB02-EBDA255DB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8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editing the Personal Profiles using your own life as a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7" y="127960"/>
            <a:ext cx="8637268" cy="10902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9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5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1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1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014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2393" cy="10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714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4" y="6260080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950982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/>
              <a:t>JA Economics for Success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07026"/>
            <a:ext cx="6400800" cy="243177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Name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Title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Company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Setting Your Career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02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144"/>
                </a:solidFill>
              </a:rPr>
              <a:t>Where do you see yourself after high school?</a:t>
            </a:r>
          </a:p>
          <a:p>
            <a:endParaRPr lang="en-US" sz="2800" dirty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Do you plan to go to college or trade school?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What skills would you like to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 	acquire?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What about having a career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excites you?</a:t>
            </a:r>
          </a:p>
          <a:p>
            <a:endParaRPr lang="en-US" sz="2800" dirty="0">
              <a:solidFill>
                <a:srgbClr val="007144"/>
              </a:solidFill>
            </a:endParaRPr>
          </a:p>
          <a:p>
            <a:endParaRPr lang="en-US" sz="28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994" y="3288271"/>
            <a:ext cx="2811120" cy="25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71" y="410547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660" y="1368743"/>
            <a:ext cx="476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A driving force that directs a </a:t>
            </a:r>
          </a:p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person’s behavior.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3971" y="2143193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Monetary Incentive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60" y="3101389"/>
            <a:ext cx="494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financial reward that motivates a person to take an action.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5057" y="3999428"/>
            <a:ext cx="3629608" cy="982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Non-monetary Incentives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829" y="5102876"/>
            <a:ext cx="476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A reward other than money that motivates a person to take an action.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462" y="693253"/>
            <a:ext cx="3281793" cy="4548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8" y="413330"/>
            <a:ext cx="6172200" cy="74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Goal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82" y="1697107"/>
            <a:ext cx="7222435" cy="17352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Something that a person wants or works for.</a:t>
            </a:r>
          </a:p>
          <a:p>
            <a:endParaRPr lang="en-US" dirty="0" smtClean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344" y="2800806"/>
            <a:ext cx="3095565" cy="2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388657"/>
              </p:ext>
            </p:extLst>
          </p:nvPr>
        </p:nvGraphicFramePr>
        <p:xfrm>
          <a:off x="457199" y="246055"/>
          <a:ext cx="8177916" cy="532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79"/>
                <a:gridCol w="2044479"/>
                <a:gridCol w="2044479"/>
                <a:gridCol w="2044479"/>
              </a:tblGrid>
              <a:tr h="858913">
                <a:tc gridSpan="4">
                  <a:txBody>
                    <a:bodyPr/>
                    <a:lstStyle/>
                    <a:p>
                      <a:r>
                        <a:rPr lang="en-US" sz="2800" b="1" dirty="0" smtClean="0"/>
                        <a:t>Marine Biologists</a:t>
                      </a:r>
                      <a:r>
                        <a:rPr lang="en-US" sz="2800" dirty="0" smtClean="0"/>
                        <a:t> study</a:t>
                      </a:r>
                      <a:r>
                        <a:rPr lang="en-US" sz="2800" baseline="0" dirty="0" smtClean="0"/>
                        <a:t> salt water organisms.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099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Skills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Education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Career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Possible</a:t>
                      </a:r>
                      <a:r>
                        <a:rPr lang="en-US" sz="1800" b="1" baseline="0" dirty="0" smtClean="0"/>
                        <a:t> Road Blocks</a:t>
                      </a:r>
                      <a:endParaRPr lang="en-US" sz="1800" b="1" dirty="0"/>
                    </a:p>
                  </a:txBody>
                  <a:tcPr/>
                </a:tc>
              </a:tr>
              <a:tr h="32209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Marine biology</a:t>
                      </a:r>
                      <a:r>
                        <a:rPr lang="en-US" sz="1800" baseline="0" dirty="0" smtClean="0"/>
                        <a:t> centers on molecular biology, the study of the biochemical processes that take place inside living cells.  Marine biologists are sometimes called oceanographers.*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Most biological</a:t>
                      </a:r>
                      <a:r>
                        <a:rPr lang="en-US" sz="1800" baseline="0" dirty="0" smtClean="0"/>
                        <a:t> scientists need a doctorate degree in biology or a subfield to work in independent research.*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Biologists work</a:t>
                      </a:r>
                      <a:r>
                        <a:rPr lang="en-US" sz="1800" baseline="0" dirty="0" smtClean="0"/>
                        <a:t> 40-hour weeks, working in laboratories or offices.  The median annual pay in 2013 was $57,429 or $27.61 an hour.*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Tuition</a:t>
                      </a:r>
                      <a:r>
                        <a:rPr lang="en-US" sz="1800" baseline="0" dirty="0" smtClean="0"/>
                        <a:t> assistance is available in the form of academic and athletic scholarships, grants, work-study programs, college savings plans, and federal student loans.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1696" y="5895833"/>
            <a:ext cx="238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*Source:  www.bls.gov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58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 Career Goal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Pocket Guide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1136563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Commitment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101" y="2337734"/>
            <a:ext cx="419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act of pledging yourself to a course of action.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6344" y="3719506"/>
            <a:ext cx="3607435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Consequence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546" y="4725473"/>
            <a:ext cx="406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result of a decision or action.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288" y="648882"/>
            <a:ext cx="3180866" cy="2544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194" y="3719506"/>
            <a:ext cx="2597054" cy="22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641" y="274638"/>
            <a:ext cx="519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Be a Success Game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946" y="2099948"/>
            <a:ext cx="822568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Education and work </a:t>
            </a:r>
          </a:p>
          <a:p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choices intersect</a:t>
            </a:r>
          </a:p>
          <a:p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throughout a lifetime.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Success is a combination </a:t>
            </a:r>
          </a:p>
          <a:p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of motivation, planning </a:t>
            </a:r>
          </a:p>
          <a:p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and learning to negotiate unexpected events.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537" y="1830258"/>
            <a:ext cx="3289852" cy="260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2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400" b="1" dirty="0" smtClean="0"/>
              <a:t>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438400"/>
            <a:ext cx="6172200" cy="3113910"/>
          </a:xfrm>
          <a:effectLst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How would you handle setbacks to your career goals?</a:t>
            </a:r>
          </a:p>
          <a:p>
            <a:pPr>
              <a:buFont typeface="Wingdings" pitchFamily="2" charset="2"/>
              <a:buChar char="ü"/>
            </a:pPr>
            <a:endParaRPr lang="en-US" sz="2700" dirty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You can play a virtual game that explores education and work choices at the URL on your wristband or at ja.org/</a:t>
            </a:r>
            <a:r>
              <a:rPr lang="en-US" sz="2700" dirty="0" err="1" smtClean="0">
                <a:solidFill>
                  <a:srgbClr val="007144"/>
                </a:solidFill>
              </a:rPr>
              <a:t>jaeconomicsforsuccess</a:t>
            </a:r>
            <a:r>
              <a:rPr lang="en-US" sz="2700" dirty="0" smtClean="0">
                <a:solidFill>
                  <a:srgbClr val="007144"/>
                </a:solidFill>
              </a:rPr>
              <a:t>.</a:t>
            </a:r>
            <a:endParaRPr lang="en-US" sz="27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357" y="560008"/>
            <a:ext cx="1743336" cy="14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4070" y="657226"/>
            <a:ext cx="5194852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Economics for Success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Three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Keeping Your Balance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72208" y="3260035"/>
            <a:ext cx="6716641" cy="271155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Recognize that a balanced budget is important for all workers.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Define the term income and differentiate between gross and net income.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Name ways to balance a budget.</a:t>
            </a:r>
            <a:endParaRPr lang="en-US" sz="2800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530" y="838221"/>
            <a:ext cx="3450349" cy="205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16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907" y="2891536"/>
            <a:ext cx="3193774" cy="31223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326" y="848054"/>
            <a:ext cx="1752453" cy="2043482"/>
          </a:xfrm>
          <a:prstGeom prst="rect">
            <a:avLst/>
          </a:prstGeom>
        </p:spPr>
      </p:pic>
      <p:pic>
        <p:nvPicPr>
          <p:cNvPr id="3074" name="Picture 2" descr="http://image.shutterstock.com/z/stock-vector-vector-stick-figure-illustration-stickman-chasing-money-bills-with-a-scoop-19235134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354" y="3310754"/>
            <a:ext cx="2566913" cy="247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43658" y="670759"/>
            <a:ext cx="2547067" cy="790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Budget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569" y="1718326"/>
            <a:ext cx="3741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A careful plan for spending or saving within a certain period of time.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643" y="419734"/>
            <a:ext cx="10734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144"/>
                </a:solidFill>
              </a:rPr>
              <a:t>Self Portrait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513" y="2990944"/>
            <a:ext cx="107342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144"/>
                </a:solidFill>
              </a:rPr>
              <a:t>Dream Vacation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5114" y="4813059"/>
            <a:ext cx="1354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144"/>
                </a:solidFill>
              </a:rPr>
              <a:t>How much will it cost?</a:t>
            </a:r>
            <a:endParaRPr lang="en-US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477078"/>
            <a:ext cx="4429539" cy="2237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JA Economics for Success</a:t>
            </a:r>
            <a:br>
              <a:rPr lang="en-US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Session One Objectives: </a:t>
            </a:r>
            <a:br>
              <a:rPr lang="en-US" sz="2800" dirty="0" smtClean="0"/>
            </a:br>
            <a:r>
              <a:rPr lang="en-US" sz="2800" dirty="0" smtClean="0"/>
              <a:t>Mirror, Mirror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9145" y="3003513"/>
            <a:ext cx="7389055" cy="263528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Use personal reflection to explain self-knowledge.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Apply your skills, interests, and values to help determine a potential career path.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698" y="134177"/>
            <a:ext cx="2315331" cy="25808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55" y="708735"/>
            <a:ext cx="2547067" cy="817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Expenses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3188" y="1649201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amount spent to make purchases and pay bills.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3656" y="722021"/>
            <a:ext cx="2547067" cy="790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Income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569" y="1649201"/>
            <a:ext cx="3741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amount earned from wages or other sources.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1866" y="3097953"/>
            <a:ext cx="3261814" cy="11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Opportunity Cost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253" y="4366041"/>
            <a:ext cx="3741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next best alternative that is given up when a choice is made.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695" y="2762813"/>
            <a:ext cx="3695984" cy="2933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3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672539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Gross Income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360" y="1878933"/>
            <a:ext cx="4197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Income before all taxes have been deducted.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7679" y="672539"/>
            <a:ext cx="3607435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Net Income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97879" y="1878933"/>
            <a:ext cx="406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Income after all taxes have been deducted.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245" y="3070723"/>
            <a:ext cx="4205797" cy="279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8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2388" y="2456596"/>
            <a:ext cx="7772400" cy="380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144"/>
                </a:solidFill>
              </a:rPr>
              <a:t>Create a budget based on your occupation and salary.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“Pay yourself first” by adding to savings, big purchases or emergencies funds.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Make your budget choices.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The goal is to spend less than you earn.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888" y="274638"/>
            <a:ext cx="785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144"/>
                </a:solidFill>
              </a:rPr>
              <a:t>Keeping Your Balance</a:t>
            </a:r>
            <a:endParaRPr lang="en-US" sz="4000" b="1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954393" cy="1678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854849"/>
            <a:ext cx="7993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What can you conclude about the relationship between education and income?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You can read </a:t>
            </a:r>
            <a:r>
              <a:rPr lang="en-US" sz="2400" b="1" i="1" dirty="0" smtClean="0">
                <a:solidFill>
                  <a:srgbClr val="007144"/>
                </a:solidFill>
              </a:rPr>
              <a:t>A Short, Short History of Social Security</a:t>
            </a:r>
            <a:r>
              <a:rPr lang="en-US" sz="2400" b="1" dirty="0" smtClean="0">
                <a:solidFill>
                  <a:srgbClr val="007144"/>
                </a:solidFill>
              </a:rPr>
              <a:t> and Medicare in your Keeping Your Balance Fliers at home.</a:t>
            </a:r>
            <a:endParaRPr lang="en-US" sz="2400" dirty="0" smtClean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500012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Economics for Success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Four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Savvy Shopper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6"/>
            <a:ext cx="7317046" cy="256813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the differences between debit and credit cards.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Explain the advantages and disadvantages of both cards.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Recognize the importance of taking personal responsibility for financial decisions.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903" y="564461"/>
            <a:ext cx="2738355" cy="223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322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Credit vs Debit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402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144"/>
                </a:solidFill>
              </a:rPr>
              <a:t>How do your parents pay for everyday goods and services?</a:t>
            </a:r>
          </a:p>
          <a:p>
            <a:endParaRPr lang="en-US" sz="2800" dirty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What is the difference between a credit and debit card?</a:t>
            </a:r>
          </a:p>
          <a:p>
            <a:endParaRPr lang="en-US" sz="2800" dirty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How do you decide when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to use a debit or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credit card?</a:t>
            </a:r>
          </a:p>
          <a:p>
            <a:endParaRPr lang="en-US" sz="2800" dirty="0">
              <a:solidFill>
                <a:srgbClr val="007144"/>
              </a:solidFill>
            </a:endParaRPr>
          </a:p>
          <a:p>
            <a:endParaRPr lang="en-US" sz="2800" dirty="0" smtClean="0">
              <a:solidFill>
                <a:srgbClr val="007144"/>
              </a:solidFill>
            </a:endParaRPr>
          </a:p>
          <a:p>
            <a:endParaRPr lang="en-US" sz="2800" dirty="0">
              <a:solidFill>
                <a:srgbClr val="007144"/>
              </a:solidFill>
            </a:endParaRPr>
          </a:p>
          <a:p>
            <a:endParaRPr lang="en-US" sz="28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715" y="3335958"/>
            <a:ext cx="3200400" cy="212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9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71" y="792562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Debit Card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200" y="1842529"/>
            <a:ext cx="476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A card that pays for a purchase directly from a checking account.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3971" y="3021532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Credit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60" y="4117052"/>
            <a:ext cx="4941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The ability of a consumer to buy goods or services before paying for them, based on an agreement to pay later.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653" y="1842529"/>
            <a:ext cx="3201694" cy="21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285" y="1298169"/>
            <a:ext cx="3485322" cy="329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A card that allows users to make purchases through a limited personal loan, with the expectation that the money will be repaid at a later date, often with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9533" y="1298170"/>
            <a:ext cx="3498573" cy="104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A charge for a loan, usually expressed as a percentage.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2" y="276671"/>
            <a:ext cx="3749365" cy="104860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775101" y="276671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Interest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644" y="3107905"/>
            <a:ext cx="3657600" cy="229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6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idx="1"/>
          </p:nvPr>
        </p:nvSpPr>
        <p:spPr>
          <a:xfrm>
            <a:off x="164579" y="1232691"/>
            <a:ext cx="8680483" cy="4686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144"/>
                </a:solidFill>
              </a:rPr>
              <a:t>Test your knowledge of credit and debit cards.  </a:t>
            </a:r>
          </a:p>
          <a:p>
            <a:pPr algn="ctr">
              <a:buNone/>
            </a:pPr>
            <a:endParaRPr lang="en-US" sz="2400" dirty="0" smtClean="0">
              <a:solidFill>
                <a:srgbClr val="007144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7144"/>
                </a:solidFill>
              </a:rPr>
              <a:t>Scoring</a:t>
            </a:r>
          </a:p>
          <a:p>
            <a:r>
              <a:rPr lang="en-US" sz="3600" dirty="0" smtClean="0">
                <a:solidFill>
                  <a:srgbClr val="007144"/>
                </a:solidFill>
              </a:rPr>
              <a:t>3 points for each correct answer</a:t>
            </a:r>
          </a:p>
          <a:p>
            <a:r>
              <a:rPr lang="en-US" sz="3600" dirty="0" smtClean="0">
                <a:solidFill>
                  <a:srgbClr val="007144"/>
                </a:solidFill>
              </a:rPr>
              <a:t>5 points for the yellow highlighted questions </a:t>
            </a:r>
          </a:p>
          <a:p>
            <a:r>
              <a:rPr lang="en-US" sz="3600" dirty="0" smtClean="0">
                <a:solidFill>
                  <a:srgbClr val="007144"/>
                </a:solidFill>
              </a:rPr>
              <a:t>Bonus points: share your answers for the highlighted questions for 15 extra points.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45660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144"/>
                </a:solidFill>
              </a:rPr>
              <a:t>Savvy Shopper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664433" cy="14296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381705"/>
            <a:ext cx="7993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7144"/>
                </a:solidFill>
              </a:rPr>
              <a:t>Tell me “Two Truths and One Untruth” about credit or debit cards.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about yourself…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44"/>
                </a:solidFill>
              </a:rPr>
              <a:t>What do you do well?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What are you most proud of?</a:t>
            </a:r>
          </a:p>
          <a:p>
            <a:endParaRPr lang="en-US" dirty="0">
              <a:solidFill>
                <a:srgbClr val="007144"/>
              </a:solidFill>
            </a:endParaRPr>
          </a:p>
          <a:p>
            <a:r>
              <a:rPr lang="en-US" dirty="0" smtClean="0">
                <a:solidFill>
                  <a:srgbClr val="007144"/>
                </a:solidFill>
              </a:rPr>
              <a:t>What three qualities describe you best?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3" y="657226"/>
            <a:ext cx="5053135" cy="212114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Economics for Success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Five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Keeping Score</a:t>
            </a: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617843"/>
            <a:ext cx="7317046" cy="23537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Students examine how a credit score is determined and learn about the consequences of a positive and negative credit report.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218" y="780317"/>
            <a:ext cx="2812438" cy="187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64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Credit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39486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A standardized measurement of</a:t>
            </a:r>
          </a:p>
          <a:p>
            <a:pPr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the potential for a borrower to </a:t>
            </a:r>
          </a:p>
          <a:p>
            <a:pPr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repay debt.</a:t>
            </a:r>
          </a:p>
          <a:p>
            <a:pPr>
              <a:buNone/>
            </a:pPr>
            <a:endParaRPr lang="en-US" sz="2600" dirty="0">
              <a:solidFill>
                <a:srgbClr val="007144"/>
              </a:solidFill>
            </a:endParaRPr>
          </a:p>
          <a:p>
            <a:pPr marL="0"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Credit is based on the trust that a </a:t>
            </a:r>
          </a:p>
          <a:p>
            <a:pPr marL="0"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loan will be repaid in the future.  </a:t>
            </a:r>
            <a:endParaRPr lang="en-US" sz="2600" dirty="0">
              <a:solidFill>
                <a:srgbClr val="007144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7144"/>
              </a:solidFill>
            </a:endParaRPr>
          </a:p>
          <a:p>
            <a:pPr marL="0"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A credit score is a reflection of the how much trust is established by a borrowers financial history.</a:t>
            </a:r>
          </a:p>
          <a:p>
            <a:pPr>
              <a:buNone/>
            </a:pPr>
            <a:endParaRPr lang="en-US" sz="2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882" y="1643270"/>
            <a:ext cx="2908385" cy="2546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617784"/>
            <a:ext cx="8229599" cy="4080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Credit scores may be looked at by:</a:t>
            </a:r>
          </a:p>
          <a:p>
            <a:pPr lvl="8">
              <a:spcBef>
                <a:spcPct val="0"/>
              </a:spcBef>
              <a:defRPr/>
            </a:pPr>
            <a:endParaRPr lang="en-US" sz="3300" dirty="0">
              <a:solidFill>
                <a:srgbClr val="007144"/>
              </a:solidFill>
              <a:latin typeface="+mj-lt"/>
              <a:ea typeface="+mj-ea"/>
              <a:cs typeface="+mj-cs"/>
            </a:endParaRPr>
          </a:p>
          <a:p>
            <a:pPr marL="3657600" lvl="7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baseline="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Lenders</a:t>
            </a: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3657600" lvl="7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Property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owners </a:t>
            </a:r>
          </a:p>
          <a:p>
            <a:pPr marL="3657600" lvl="7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Insurance companies </a:t>
            </a:r>
          </a:p>
          <a:p>
            <a:pPr marL="3657600" lvl="7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Telephone and utility companies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Credit Scores Limit your Choices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70" y="2560638"/>
            <a:ext cx="2578345" cy="27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4" y="274638"/>
            <a:ext cx="852302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Credit score is based on 5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4" y="1417638"/>
            <a:ext cx="6892120" cy="45655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7144"/>
                </a:solidFill>
              </a:rPr>
              <a:t>Payment history; paying bills on time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7144"/>
                </a:solidFill>
              </a:rPr>
              <a:t>How much credit you have compared to what you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7144"/>
                </a:solidFill>
              </a:rPr>
              <a:t>Account age and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7144"/>
                </a:solidFill>
              </a:rPr>
              <a:t>Credit inquiries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7144"/>
                </a:solidFill>
              </a:rPr>
              <a:t>Types of credit </a:t>
            </a:r>
            <a:endParaRPr lang="en-US" sz="3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55894" y="1417638"/>
            <a:ext cx="1801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144"/>
                </a:solidFill>
              </a:rPr>
              <a:t>=   33%</a:t>
            </a:r>
          </a:p>
          <a:p>
            <a:endParaRPr lang="en-US" sz="3200" dirty="0" smtClean="0">
              <a:solidFill>
                <a:srgbClr val="007144"/>
              </a:solidFill>
            </a:endParaRPr>
          </a:p>
          <a:p>
            <a:endParaRPr lang="en-US" sz="3200" dirty="0" smtClean="0">
              <a:solidFill>
                <a:srgbClr val="007144"/>
              </a:solidFill>
            </a:endParaRPr>
          </a:p>
          <a:p>
            <a:r>
              <a:rPr lang="en-US" sz="3200" dirty="0" smtClean="0">
                <a:solidFill>
                  <a:srgbClr val="007144"/>
                </a:solidFill>
              </a:rPr>
              <a:t>=   30%</a:t>
            </a:r>
          </a:p>
          <a:p>
            <a:endParaRPr lang="en-US" sz="3200" dirty="0" smtClean="0">
              <a:solidFill>
                <a:srgbClr val="007144"/>
              </a:solidFill>
            </a:endParaRPr>
          </a:p>
          <a:p>
            <a:r>
              <a:rPr lang="en-US" sz="3200" dirty="0" smtClean="0">
                <a:solidFill>
                  <a:srgbClr val="007144"/>
                </a:solidFill>
              </a:rPr>
              <a:t>=   15%</a:t>
            </a:r>
          </a:p>
          <a:p>
            <a:endParaRPr lang="en-US" sz="3200" dirty="0" smtClean="0">
              <a:solidFill>
                <a:srgbClr val="007144"/>
              </a:solidFill>
            </a:endParaRPr>
          </a:p>
          <a:p>
            <a:r>
              <a:rPr lang="en-US" sz="3200" dirty="0" smtClean="0">
                <a:solidFill>
                  <a:srgbClr val="007144"/>
                </a:solidFill>
              </a:rPr>
              <a:t>=   10%</a:t>
            </a:r>
          </a:p>
          <a:p>
            <a:r>
              <a:rPr lang="en-US" sz="3200" dirty="0" smtClean="0">
                <a:solidFill>
                  <a:srgbClr val="007144"/>
                </a:solidFill>
              </a:rPr>
              <a:t>=   10%</a:t>
            </a:r>
            <a:endParaRPr lang="en-US" sz="32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4"/>
            <a:ext cx="8229600" cy="1120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144"/>
                </a:solidFill>
              </a:rPr>
              <a:t>Keeping Score Card Game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3808" y="1410082"/>
            <a:ext cx="7892992" cy="2492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144"/>
                </a:solidFill>
              </a:rPr>
              <a:t>This game demonstrates what specific actions can raise or lower a credit score.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144"/>
              </a:solidFill>
            </a:endParaRPr>
          </a:p>
          <a:p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54" y="3545519"/>
            <a:ext cx="3009900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270" y="937911"/>
            <a:ext cx="2146164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003" y="607538"/>
            <a:ext cx="1648017" cy="1415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166" y="2642196"/>
            <a:ext cx="728270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Personal and financial choices affect your credit scores.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Credit scores can affect many other aspects of your lives.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540729"/>
            <a:ext cx="523866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Economics for Success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Session Six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What’s the Risk?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569677"/>
            <a:ext cx="7317046" cy="240191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Explore the cost and consequences of risk.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Explain how insurance provides a method to minimize financial risk.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the opportunity cost of having insurance.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Assess how personal responsibility plays a part in minimizing risk.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53" y="361462"/>
            <a:ext cx="2406161" cy="32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3" t="1694" r="8710" b="3497"/>
          <a:stretch/>
        </p:blipFill>
        <p:spPr>
          <a:xfrm>
            <a:off x="4968911" y="3376118"/>
            <a:ext cx="3343703" cy="2388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2547067" cy="88717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Risk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867" y="1554823"/>
            <a:ext cx="425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The possibility of financial loss or physical harm.</a:t>
            </a:r>
            <a:endParaRPr lang="en-US" sz="28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4547" y="3179930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Insurance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867" y="4365295"/>
            <a:ext cx="4250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144"/>
                </a:solidFill>
              </a:rPr>
              <a:t>A contract that protects a person against financial loss or damage.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001" y="354843"/>
            <a:ext cx="3321524" cy="2417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4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Preparing for Unexpected Events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631701"/>
            <a:ext cx="8229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144"/>
                </a:solidFill>
              </a:rPr>
              <a:t>Insurance is…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about protecting yourself from the “what ifs”;</a:t>
            </a:r>
            <a:endParaRPr lang="en-US" sz="2800" dirty="0">
              <a:solidFill>
                <a:srgbClr val="00714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a safety net;</a:t>
            </a:r>
            <a:endParaRPr lang="en-US" sz="2800" dirty="0">
              <a:solidFill>
                <a:srgbClr val="00714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7144"/>
                </a:solidFill>
              </a:rPr>
              <a:t>necessary </a:t>
            </a:r>
            <a:r>
              <a:rPr lang="en-US" sz="2800" dirty="0" smtClean="0">
                <a:solidFill>
                  <a:srgbClr val="007144"/>
                </a:solidFill>
              </a:rPr>
              <a:t>if you choose to participate in riskier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76" y="1417638"/>
            <a:ext cx="6599786" cy="19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60" y="1630012"/>
            <a:ext cx="3285988" cy="2209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285" y="1298170"/>
            <a:ext cx="3485322" cy="769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The amount paid for an insurance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9533" y="1298170"/>
            <a:ext cx="3498573" cy="76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144"/>
                </a:solidFill>
              </a:rPr>
              <a:t>A written contract for insurance.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75101" y="276671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Policy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7680" y="3974027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Co-pay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1019" y="3974028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Deductible</a:t>
            </a:r>
            <a:endParaRPr lang="en-US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1019" y="276670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Premium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88736" y="4876257"/>
            <a:ext cx="3485322" cy="1179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144"/>
                </a:solidFill>
              </a:rPr>
              <a:t>A fixed fee an insured person must pay for a service.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94574" y="4876257"/>
            <a:ext cx="3485322" cy="76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144"/>
                </a:solidFill>
              </a:rPr>
              <a:t>Money paid out-of-pocket before insurance covers remaining costs.</a:t>
            </a:r>
          </a:p>
        </p:txBody>
      </p:sp>
    </p:spTree>
    <p:extLst>
      <p:ext uri="{BB962C8B-B14F-4D97-AF65-F5344CB8AC3E}">
        <p14:creationId xmlns:p14="http://schemas.microsoft.com/office/powerpoint/2010/main" val="20044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2547067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Self-knowledge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81" y="1554823"/>
            <a:ext cx="356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person’s awareness of the special qualities he or she has, including skills, interests, and values.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4548" y="3178192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Decision making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1" y="4365295"/>
            <a:ext cx="356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The process of choosing among alternative courses of action.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1026" name="Picture 2" descr="http://previews.123rf.com/images/kchung/kchung1408/kchung140800710/30556741-who-am-I-words-on-post-it-over-brown-background-Stock-Vecto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6805" y="354843"/>
            <a:ext cx="2236813" cy="2088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41" t="2722" b="2591"/>
          <a:stretch/>
        </p:blipFill>
        <p:spPr>
          <a:xfrm>
            <a:off x="5295584" y="3178192"/>
            <a:ext cx="2339257" cy="2088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6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16667" y="718596"/>
            <a:ext cx="30722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144"/>
                </a:solidFill>
              </a:rPr>
              <a:t>Risk Categories:</a:t>
            </a:r>
          </a:p>
          <a:p>
            <a:pPr algn="ctr"/>
            <a:endParaRPr lang="en-US" sz="4000" b="1" dirty="0" smtClean="0">
              <a:solidFill>
                <a:srgbClr val="007144"/>
              </a:solidFill>
            </a:endParaRPr>
          </a:p>
          <a:p>
            <a:pPr algn="ctr"/>
            <a:r>
              <a:rPr lang="en-US" sz="4000" dirty="0" smtClean="0">
                <a:solidFill>
                  <a:srgbClr val="007144"/>
                </a:solidFill>
              </a:rPr>
              <a:t>Home</a:t>
            </a:r>
          </a:p>
          <a:p>
            <a:pPr algn="ctr"/>
            <a:r>
              <a:rPr lang="en-US" sz="4000" dirty="0" smtClean="0">
                <a:solidFill>
                  <a:srgbClr val="007144"/>
                </a:solidFill>
              </a:rPr>
              <a:t>Health</a:t>
            </a:r>
          </a:p>
          <a:p>
            <a:pPr algn="ctr"/>
            <a:r>
              <a:rPr lang="en-US" sz="4000" dirty="0" smtClean="0">
                <a:solidFill>
                  <a:srgbClr val="007144"/>
                </a:solidFill>
              </a:rPr>
              <a:t>Car</a:t>
            </a:r>
          </a:p>
          <a:p>
            <a:pPr algn="ctr"/>
            <a:r>
              <a:rPr lang="en-US" sz="4000" dirty="0" smtClean="0">
                <a:solidFill>
                  <a:srgbClr val="007144"/>
                </a:solidFill>
              </a:rPr>
              <a:t>Dental</a:t>
            </a:r>
          </a:p>
          <a:p>
            <a:pPr algn="ctr"/>
            <a:r>
              <a:rPr lang="en-US" sz="4000" dirty="0" smtClean="0">
                <a:solidFill>
                  <a:srgbClr val="007144"/>
                </a:solidFill>
              </a:rPr>
              <a:t>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25" y="1550033"/>
            <a:ext cx="3656853" cy="4236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02" y="718596"/>
            <a:ext cx="3060700" cy="10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Total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39486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When the cost of repair is greater than the property’s value.</a:t>
            </a:r>
          </a:p>
          <a:p>
            <a:pPr>
              <a:buNone/>
            </a:pPr>
            <a:endParaRPr lang="en-US" sz="2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2768658"/>
            <a:ext cx="4927600" cy="328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1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26" y="332394"/>
            <a:ext cx="2078775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2335523"/>
            <a:ext cx="8229600" cy="3924556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607" y="274638"/>
            <a:ext cx="2146867" cy="1843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5514" y="2688609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144"/>
                </a:solidFill>
              </a:rPr>
              <a:t>Things outside of your control can affect your budgets and financial well-being.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144"/>
                </a:solidFill>
              </a:rPr>
              <a:t>One way to minimize the cost of such risks is to have insurance.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75" y="1997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Certificates of Achievement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3480179"/>
            <a:ext cx="8598089" cy="1078174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Thank you for participating in                             Junior Achievement!</a:t>
            </a:r>
            <a:endParaRPr lang="en-US" b="1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4077" y="274637"/>
            <a:ext cx="1517397" cy="1303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1921564" y="279867"/>
            <a:ext cx="4964347" cy="4946719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79445" y="4010868"/>
            <a:ext cx="16896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cap="none" spc="50" dirty="0" smtClean="0">
                <a:ln w="11430"/>
                <a:solidFill>
                  <a:srgbClr val="0071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Skills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0945" y="4010868"/>
            <a:ext cx="32192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71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Interests</a:t>
            </a:r>
            <a:endParaRPr lang="en-US" sz="4400" b="1" cap="none" spc="50" dirty="0" smtClean="0">
              <a:ln w="11430"/>
              <a:solidFill>
                <a:srgbClr val="0071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1976" y="106017"/>
            <a:ext cx="20635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0071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Values</a:t>
            </a:r>
            <a:endParaRPr lang="en-US" sz="4400" b="1" cap="none" spc="50" dirty="0" smtClean="0">
              <a:ln w="11430"/>
              <a:solidFill>
                <a:srgbClr val="0071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4209" y="4837043"/>
            <a:ext cx="298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A person’s preferred activities or hobbies.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03" y="4837043"/>
            <a:ext cx="298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A person’s talents or abilities.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1147" y="885544"/>
            <a:ext cx="298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A person’s beliefs and ideals.</a:t>
            </a:r>
            <a:endParaRPr lang="en-US" sz="24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37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4" grpId="0"/>
      <p:bldP spid="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Self-Knowledge Treasure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144"/>
                </a:solidFill>
              </a:rPr>
              <a:t>Decide on the skills you want to develop, interests you have, and values that are important to you.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115" y="3328649"/>
            <a:ext cx="2871769" cy="26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12" y="138291"/>
            <a:ext cx="8229600" cy="8307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Career Clusters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595" y="1105469"/>
            <a:ext cx="777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smtClean="0">
                <a:solidFill>
                  <a:srgbClr val="007144"/>
                </a:solidFill>
              </a:rPr>
              <a:t>Groupings of jobs and industries that are related by knowledge and skills.</a:t>
            </a:r>
            <a:endParaRPr lang="en-US" sz="33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47" y="2349943"/>
            <a:ext cx="7491318" cy="364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914" cy="1143000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7425"/>
            <a:ext cx="8229600" cy="3385799"/>
          </a:xfrm>
          <a:effectLst/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There is a strong relationship between self-knowledge and the working world.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Page 4 of your newsletter has instructions on accessing the JA Online Career Assessment.</a:t>
            </a:r>
          </a:p>
          <a:p>
            <a:pPr>
              <a:buFont typeface="Wingdings" pitchFamily="2" charset="2"/>
              <a:buChar char="ü"/>
            </a:pPr>
            <a:endParaRPr lang="en-US" sz="2800" dirty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Use this assessment to measure your skills, interests, and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2193"/>
            <a:ext cx="2194223" cy="18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94251" y="318052"/>
            <a:ext cx="4441372" cy="262393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 smtClean="0"/>
              <a:t>JA Economics for Success</a:t>
            </a:r>
            <a:br>
              <a:rPr lang="en-US" sz="44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Session </a:t>
            </a:r>
            <a:r>
              <a:rPr lang="en-US" sz="3100" dirty="0"/>
              <a:t>Two Objectives: </a:t>
            </a:r>
            <a:br>
              <a:rPr lang="en-US" sz="3100" dirty="0"/>
            </a:br>
            <a:r>
              <a:rPr lang="en-US" sz="3100" dirty="0" smtClean="0"/>
              <a:t>Be a Success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489649"/>
            <a:ext cx="7632440" cy="205273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the connection between goal-setting, personal finance, education, and career choices.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Apply decision making to education and career choices.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625" y="448811"/>
            <a:ext cx="3366053" cy="2493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95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8189</TotalTime>
  <Words>1388</Words>
  <Application>Microsoft Office PowerPoint</Application>
  <PresentationFormat>On-screen Show (4:3)</PresentationFormat>
  <Paragraphs>315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Custom Design</vt:lpstr>
      <vt:lpstr>Office Theme</vt:lpstr>
      <vt:lpstr>1_Office Theme</vt:lpstr>
      <vt:lpstr>2_Office Theme</vt:lpstr>
      <vt:lpstr>JA Economics for Success</vt:lpstr>
      <vt:lpstr> JA Economics for Success  Session One Objectives:  Mirror, Mirror   </vt:lpstr>
      <vt:lpstr>Tell me about yourself…</vt:lpstr>
      <vt:lpstr>Self-knowledge</vt:lpstr>
      <vt:lpstr>PowerPoint Presentation</vt:lpstr>
      <vt:lpstr>Self-Knowledge Treasure Hunt</vt:lpstr>
      <vt:lpstr>Career Clusters</vt:lpstr>
      <vt:lpstr>Review</vt:lpstr>
      <vt:lpstr>JA Economics for Success  Session Two Objectives:  Be a Success</vt:lpstr>
      <vt:lpstr>Setting Your Career Goals</vt:lpstr>
      <vt:lpstr>Motivation</vt:lpstr>
      <vt:lpstr>Goal</vt:lpstr>
      <vt:lpstr>PowerPoint Presentation</vt:lpstr>
      <vt:lpstr>My Career Goal Pocket Guide</vt:lpstr>
      <vt:lpstr>Commitment</vt:lpstr>
      <vt:lpstr>PowerPoint Presentation</vt:lpstr>
      <vt:lpstr> Review</vt:lpstr>
      <vt:lpstr> JA Economics for Success  Session Three Objectives:  Keeping Your Balance   </vt:lpstr>
      <vt:lpstr>PowerPoint Presentation</vt:lpstr>
      <vt:lpstr>Expenses</vt:lpstr>
      <vt:lpstr>Gross Income</vt:lpstr>
      <vt:lpstr>PowerPoint Presentation</vt:lpstr>
      <vt:lpstr>Review</vt:lpstr>
      <vt:lpstr> JA Economics for Success  Session Four Objectives:  Savvy Shopper  </vt:lpstr>
      <vt:lpstr>Credit vs Debit</vt:lpstr>
      <vt:lpstr>Debit Card</vt:lpstr>
      <vt:lpstr>PowerPoint Presentation</vt:lpstr>
      <vt:lpstr>PowerPoint Presentation</vt:lpstr>
      <vt:lpstr>Review</vt:lpstr>
      <vt:lpstr> JA Economics for Success  Session Five Objectives:  Keeping Score </vt:lpstr>
      <vt:lpstr>Credit Score</vt:lpstr>
      <vt:lpstr>Credit Scores Limit your Choices</vt:lpstr>
      <vt:lpstr>Credit score is based on 5 factors</vt:lpstr>
      <vt:lpstr>PowerPoint Presentation</vt:lpstr>
      <vt:lpstr>Review</vt:lpstr>
      <vt:lpstr> JA Economics for Success  Session Six Objectives:  What’s the Risk?</vt:lpstr>
      <vt:lpstr>Risk</vt:lpstr>
      <vt:lpstr>Preparing for Unexpected Events</vt:lpstr>
      <vt:lpstr>PowerPoint Presentation</vt:lpstr>
      <vt:lpstr>PowerPoint Presentation</vt:lpstr>
      <vt:lpstr>Total Loss</vt:lpstr>
      <vt:lpstr>Review</vt:lpstr>
      <vt:lpstr>Certificates of Achievement</vt:lpstr>
    </vt:vector>
  </TitlesOfParts>
  <Company>Junior Achievement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Conditt</dc:creator>
  <cp:lastModifiedBy>Emily Leazer</cp:lastModifiedBy>
  <cp:revision>475</cp:revision>
  <dcterms:created xsi:type="dcterms:W3CDTF">2013-04-22T14:53:24Z</dcterms:created>
  <dcterms:modified xsi:type="dcterms:W3CDTF">2016-08-19T15:03:20Z</dcterms:modified>
</cp:coreProperties>
</file>