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48" r:id="rId2"/>
    <p:sldMasterId id="2147483662" r:id="rId3"/>
    <p:sldMasterId id="2147483672" r:id="rId4"/>
  </p:sldMasterIdLst>
  <p:notesMasterIdLst>
    <p:notesMasterId r:id="rId44"/>
  </p:notesMasterIdLst>
  <p:handoutMasterIdLst>
    <p:handoutMasterId r:id="rId45"/>
  </p:handoutMasterIdLst>
  <p:sldIdLst>
    <p:sldId id="350" r:id="rId5"/>
    <p:sldId id="286" r:id="rId6"/>
    <p:sldId id="451" r:id="rId7"/>
    <p:sldId id="452" r:id="rId8"/>
    <p:sldId id="453" r:id="rId9"/>
    <p:sldId id="454" r:id="rId10"/>
    <p:sldId id="428" r:id="rId11"/>
    <p:sldId id="288" r:id="rId12"/>
    <p:sldId id="396" r:id="rId13"/>
    <p:sldId id="434" r:id="rId14"/>
    <p:sldId id="435" r:id="rId15"/>
    <p:sldId id="455" r:id="rId16"/>
    <p:sldId id="456" r:id="rId17"/>
    <p:sldId id="457" r:id="rId18"/>
    <p:sldId id="436" r:id="rId19"/>
    <p:sldId id="442" r:id="rId20"/>
    <p:sldId id="443" r:id="rId21"/>
    <p:sldId id="458" r:id="rId22"/>
    <p:sldId id="460" r:id="rId23"/>
    <p:sldId id="459" r:id="rId24"/>
    <p:sldId id="406" r:id="rId25"/>
    <p:sldId id="444" r:id="rId26"/>
    <p:sldId id="461" r:id="rId27"/>
    <p:sldId id="407" r:id="rId28"/>
    <p:sldId id="445" r:id="rId29"/>
    <p:sldId id="446" r:id="rId30"/>
    <p:sldId id="414" r:id="rId31"/>
    <p:sldId id="447" r:id="rId32"/>
    <p:sldId id="462" r:id="rId33"/>
    <p:sldId id="333" r:id="rId34"/>
    <p:sldId id="416" r:id="rId35"/>
    <p:sldId id="418" r:id="rId36"/>
    <p:sldId id="448" r:id="rId37"/>
    <p:sldId id="464" r:id="rId38"/>
    <p:sldId id="463" r:id="rId39"/>
    <p:sldId id="449" r:id="rId40"/>
    <p:sldId id="465" r:id="rId41"/>
    <p:sldId id="422" r:id="rId42"/>
    <p:sldId id="42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napToObjects="1">
      <p:cViewPr>
        <p:scale>
          <a:sx n="101" d="100"/>
          <a:sy n="101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48"/>
    </p:cViewPr>
  </p:sorterViewPr>
  <p:notesViewPr>
    <p:cSldViewPr snapToGrid="0" snapToObjects="1">
      <p:cViewPr varScale="1">
        <p:scale>
          <a:sx n="55" d="100"/>
          <a:sy n="55" d="100"/>
        </p:scale>
        <p:origin x="16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1351-685F-9446-9880-50966E79CF7B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6906-1A76-4D48-A410-340239A30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9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53A0-663D-1E42-9751-DD1E544557C2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B838-CA69-CF43-AB02-EBDA255DB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9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Oprah Winfrey – OWN Network</a:t>
            </a:r>
          </a:p>
          <a:p>
            <a:r>
              <a:rPr lang="en-US" dirty="0" smtClean="0"/>
              <a:t>Mark Zuckerberg – Facebook</a:t>
            </a:r>
          </a:p>
          <a:p>
            <a:r>
              <a:rPr lang="en-US" dirty="0" smtClean="0"/>
              <a:t>Jack C Taylor – Enterprise Rent a Car (St. Louis)</a:t>
            </a:r>
          </a:p>
          <a:p>
            <a:r>
              <a:rPr lang="en-US" dirty="0" smtClean="0"/>
              <a:t>Maxine Clark – Build-a-Bear Workshop (St. Louis)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6B838-CA69-CF43-AB02-EBDA255DB32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0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editing the Personal Profiles using your own life as a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6B838-CA69-CF43-AB02-EBDA255DB32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0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7" y="127960"/>
            <a:ext cx="8637268" cy="10902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7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4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1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06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7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54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64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92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50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3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2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10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50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61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9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5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6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4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014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2393" cy="101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0714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4" y="6260080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5" y="6260082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5" y="6260082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950982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JA It’s My Business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07026"/>
            <a:ext cx="6400800" cy="2431774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Name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Title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Company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94251" y="318052"/>
            <a:ext cx="4441372" cy="262393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 b="1" dirty="0" smtClean="0"/>
              <a:t>JA It’s My Business</a:t>
            </a:r>
            <a:br>
              <a:rPr lang="en-US" sz="4400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Session </a:t>
            </a:r>
            <a:r>
              <a:rPr lang="en-US" sz="3100" dirty="0"/>
              <a:t>Two Objectives: </a:t>
            </a:r>
            <a:br>
              <a:rPr lang="en-US" sz="3100" dirty="0"/>
            </a:br>
            <a:r>
              <a:rPr lang="en-US" sz="3100" dirty="0" smtClean="0"/>
              <a:t>I Can Change the World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489649"/>
            <a:ext cx="7632440" cy="205273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Describe how entrepreneurs fill a market need.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Discuss the role of market research in determining market need and competitive advantage.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635" y="470866"/>
            <a:ext cx="2631970" cy="21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3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21" y="651059"/>
            <a:ext cx="7719392" cy="12970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7144"/>
                </a:solidFill>
              </a:rPr>
              <a:t>Design a Teen Club using Entrepreneurial Skills</a:t>
            </a:r>
            <a:endParaRPr lang="en-US" sz="36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454" y="2139139"/>
            <a:ext cx="37097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Fill a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Know your Customer and Product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Be Creative and Innovative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Believe in Yourself</a:t>
            </a: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5" y="2007485"/>
            <a:ext cx="3829878" cy="3371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4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71" y="410547"/>
            <a:ext cx="3629608" cy="7224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Creative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660" y="1368743"/>
            <a:ext cx="4766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To think imaginatively and resourcefully.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5057" y="2126475"/>
            <a:ext cx="3607435" cy="6930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Apprentice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5660" y="3101389"/>
            <a:ext cx="494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person who studies with experts in their chosen field.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5057" y="3999428"/>
            <a:ext cx="3629608" cy="6930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Self-taught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6829" y="4882622"/>
            <a:ext cx="4765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person who learns on their own as much as possible about a product, service or business.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62" y="1099902"/>
            <a:ext cx="3447652" cy="3782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545" y="3652687"/>
            <a:ext cx="2362696" cy="236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71" y="410547"/>
            <a:ext cx="3629608" cy="7224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Fill a need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660" y="1368743"/>
            <a:ext cx="476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To create a product or service people want to buy or use.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5057" y="2126475"/>
            <a:ext cx="3607435" cy="6930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Market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5660" y="3101389"/>
            <a:ext cx="494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collection of current and/or prospective customers.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48432" y="3904358"/>
            <a:ext cx="3629608" cy="6930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Market Research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90289" y="4834035"/>
            <a:ext cx="4345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Gathering and evaluating data regarding customers’ preferences for products and services.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080" y="771792"/>
            <a:ext cx="3438312" cy="2431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558" y="413330"/>
            <a:ext cx="6172200" cy="7481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Brainstorming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782" y="1697107"/>
            <a:ext cx="7222435" cy="17352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A method used to generate ideas.</a:t>
            </a:r>
          </a:p>
          <a:p>
            <a:endParaRPr lang="en-US" dirty="0" smtClean="0">
              <a:solidFill>
                <a:srgbClr val="00714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144"/>
                </a:solidFill>
              </a:rPr>
              <a:t>Think creatively and innovatively as you brainstorm ideas for your Teen Club Blueprint.</a:t>
            </a: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94" y="3820208"/>
            <a:ext cx="5844209" cy="205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Entrepreneur’s Checklist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65587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7144"/>
                </a:solidFill>
              </a:rPr>
              <a:t>Fill a Need</a:t>
            </a:r>
          </a:p>
          <a:p>
            <a:pPr lvl="2"/>
            <a:r>
              <a:rPr lang="en-US" dirty="0" smtClean="0">
                <a:solidFill>
                  <a:srgbClr val="007144"/>
                </a:solidFill>
              </a:rPr>
              <a:t>What customer needs does your Teen Club meet?</a:t>
            </a:r>
          </a:p>
          <a:p>
            <a:pPr lvl="2"/>
            <a:r>
              <a:rPr lang="en-US" dirty="0" smtClean="0">
                <a:solidFill>
                  <a:srgbClr val="007144"/>
                </a:solidFill>
              </a:rPr>
              <a:t>Where should the club be located?</a:t>
            </a:r>
          </a:p>
          <a:p>
            <a:pPr lvl="1"/>
            <a:r>
              <a:rPr lang="en-US" dirty="0" smtClean="0">
                <a:solidFill>
                  <a:srgbClr val="007144"/>
                </a:solidFill>
              </a:rPr>
              <a:t>Know Your Customer and Product</a:t>
            </a:r>
          </a:p>
          <a:p>
            <a:pPr lvl="2"/>
            <a:r>
              <a:rPr lang="en-US" dirty="0" smtClean="0">
                <a:solidFill>
                  <a:srgbClr val="007144"/>
                </a:solidFill>
              </a:rPr>
              <a:t>Who are your customers?</a:t>
            </a:r>
          </a:p>
          <a:p>
            <a:pPr lvl="2"/>
            <a:r>
              <a:rPr lang="en-US" dirty="0" smtClean="0">
                <a:solidFill>
                  <a:srgbClr val="007144"/>
                </a:solidFill>
              </a:rPr>
              <a:t>What products could you sell?</a:t>
            </a:r>
          </a:p>
          <a:p>
            <a:pPr lvl="1"/>
            <a:r>
              <a:rPr lang="en-US" dirty="0" smtClean="0">
                <a:solidFill>
                  <a:srgbClr val="007144"/>
                </a:solidFill>
              </a:rPr>
              <a:t>Be Creative and Innovative</a:t>
            </a:r>
          </a:p>
          <a:p>
            <a:pPr lvl="2"/>
            <a:r>
              <a:rPr lang="en-US" dirty="0" smtClean="0">
                <a:solidFill>
                  <a:srgbClr val="007144"/>
                </a:solidFill>
              </a:rPr>
              <a:t>What is special, new, or different about your Teen Club?</a:t>
            </a:r>
          </a:p>
          <a:p>
            <a:pPr lvl="2"/>
            <a:r>
              <a:rPr lang="en-US" dirty="0" smtClean="0">
                <a:solidFill>
                  <a:srgbClr val="007144"/>
                </a:solidFill>
              </a:rPr>
              <a:t>What appealing, cutting-edge element could your club offer?</a:t>
            </a:r>
          </a:p>
          <a:p>
            <a:pPr lvl="1"/>
            <a:r>
              <a:rPr lang="en-US" dirty="0" smtClean="0">
                <a:solidFill>
                  <a:srgbClr val="007144"/>
                </a:solidFill>
              </a:rPr>
              <a:t>Believe in Yourself</a:t>
            </a:r>
          </a:p>
          <a:p>
            <a:pPr lvl="2"/>
            <a:r>
              <a:rPr lang="en-US" dirty="0" smtClean="0">
                <a:solidFill>
                  <a:srgbClr val="007144"/>
                </a:solidFill>
              </a:rPr>
              <a:t>What skills and knowledge do you need to have?</a:t>
            </a:r>
          </a:p>
          <a:p>
            <a:pPr lvl="2"/>
            <a:r>
              <a:rPr lang="en-US" dirty="0" smtClean="0">
                <a:solidFill>
                  <a:srgbClr val="007144"/>
                </a:solidFill>
              </a:rPr>
              <a:t>Is this a Teen Club you could be passionate about creating and promoting?</a:t>
            </a:r>
            <a:endParaRPr lang="en-US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4400" b="1" dirty="0" smtClean="0"/>
              <a:t>Review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438400"/>
            <a:ext cx="6172200" cy="3113910"/>
          </a:xfrm>
          <a:effectLst/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sz="2700" dirty="0" smtClean="0">
                <a:solidFill>
                  <a:srgbClr val="007144"/>
                </a:solidFill>
              </a:rPr>
              <a:t>Entrepreneurs need to ask themselves a lot of questions when they think about starting a business, product or service.</a:t>
            </a:r>
          </a:p>
          <a:p>
            <a:pPr>
              <a:buFont typeface="Wingdings" pitchFamily="2" charset="2"/>
              <a:buChar char="ü"/>
            </a:pPr>
            <a:endParaRPr lang="en-US" sz="2700" dirty="0" smtClean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solidFill>
                  <a:srgbClr val="007144"/>
                </a:solidFill>
              </a:rPr>
              <a:t>They must think about the market, its needs and how they can be successful.</a:t>
            </a:r>
            <a:endParaRPr lang="en-US" sz="27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357" y="560008"/>
            <a:ext cx="1743336" cy="14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4070" y="657226"/>
            <a:ext cx="5194852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It’s My Business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Three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I Know My Customer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776870"/>
            <a:ext cx="7317046" cy="219472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Create effective advertisements for a variety of businesses.</a:t>
            </a:r>
            <a:endParaRPr lang="en-US" sz="2800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922" y="754380"/>
            <a:ext cx="3251200" cy="2301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161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55" y="468439"/>
            <a:ext cx="2547067" cy="817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>Advertising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3189" y="1407380"/>
            <a:ext cx="337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The promotion of a product or service.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3658" y="495010"/>
            <a:ext cx="2547067" cy="7906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Marketing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569" y="1403542"/>
            <a:ext cx="3741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144"/>
                </a:solidFill>
              </a:rPr>
              <a:t>The means by which a product or service is made known and sold to customers.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3" y="2600015"/>
            <a:ext cx="7014949" cy="34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8173" y="569454"/>
            <a:ext cx="4475299" cy="230832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Worm Waste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Buy Worm Waste and watch your garden grow!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38" y="828899"/>
            <a:ext cx="3126245" cy="1789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91" y="3331181"/>
            <a:ext cx="3720861" cy="2318987"/>
          </a:xfrm>
          <a:prstGeom prst="rect">
            <a:avLst/>
          </a:prstGeom>
          <a:ln w="635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5164" y="3151847"/>
            <a:ext cx="3717236" cy="267765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I studied worms and plants and created this natural fertilizer that will help your garden grow healthy plants.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618979"/>
            <a:ext cx="7772400" cy="209608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JA It’s My Business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Session One Objectives: </a:t>
            </a:r>
            <a:br>
              <a:rPr lang="en-US" sz="2800" dirty="0" smtClean="0"/>
            </a:br>
            <a:r>
              <a:rPr lang="en-US" sz="2800" dirty="0" smtClean="0"/>
              <a:t>	I am an Entrepreneur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9145" y="3003513"/>
            <a:ext cx="7389055" cy="263528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Define entrepreneurship.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Identify four key entrepreneurial characteristics.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Recognize personal entrepreneurial characteristics.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540" y="609253"/>
            <a:ext cx="2105812" cy="21058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165" y="3901936"/>
            <a:ext cx="2440609" cy="22247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21" y="651059"/>
            <a:ext cx="7719392" cy="12970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7144"/>
                </a:solidFill>
              </a:rPr>
              <a:t>That Can’t Be Real!</a:t>
            </a:r>
            <a:endParaRPr lang="en-US" sz="36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454" y="1529539"/>
            <a:ext cx="76456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144"/>
                </a:solidFill>
              </a:rPr>
              <a:t>Create a commercial for one of the products.</a:t>
            </a:r>
          </a:p>
          <a:p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Use a song, rap, skit, monologue or other form of communication.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Include key information about the product and why someone should buy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Create a slogan, logo, </a:t>
            </a:r>
          </a:p>
          <a:p>
            <a:r>
              <a:rPr lang="en-US" sz="2400" dirty="0" smtClean="0">
                <a:solidFill>
                  <a:srgbClr val="007144"/>
                </a:solidFill>
              </a:rPr>
              <a:t>	or print advertisement.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74638"/>
            <a:ext cx="7993669" cy="803535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445" y="436728"/>
            <a:ext cx="1954393" cy="16786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9" y="2854849"/>
            <a:ext cx="7993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7144"/>
                </a:solidFill>
              </a:rPr>
              <a:t>Advertising is just one tool entrepreneurs use to market their product or service.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071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7144"/>
                </a:solidFill>
              </a:rPr>
              <a:t>You must be an expert on your product or service to create effective advertisements.</a:t>
            </a:r>
            <a:endParaRPr lang="en-US" sz="2400" dirty="0" smtClean="0">
              <a:solidFill>
                <a:srgbClr val="0071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657226"/>
            <a:ext cx="500012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It’s My Business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Four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I Have an Idea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262826"/>
            <a:ext cx="7317046" cy="256813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Recognize how being creative and innovative are necessary entrepreneurial skills for starting a business.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Verbally defend your decisions.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26" y="619974"/>
            <a:ext cx="3031435" cy="22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22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894" y="413330"/>
            <a:ext cx="2050771" cy="7481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Auction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18" y="1298170"/>
            <a:ext cx="3485322" cy="10460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A way to buy a business for which the price has not been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43332" y="413330"/>
            <a:ext cx="2050771" cy="7481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Bid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0671" y="1298170"/>
            <a:ext cx="3498573" cy="104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007144"/>
                </a:solidFill>
              </a:rPr>
              <a:t>Offering an amount as the price for something.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099" y="2981739"/>
            <a:ext cx="6101798" cy="2623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6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052"/>
            <a:ext cx="8229600" cy="5665172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rgbClr val="007144"/>
                </a:solidFill>
              </a:rPr>
              <a:t>Auction!</a:t>
            </a:r>
          </a:p>
          <a:p>
            <a:pPr algn="ctr">
              <a:buNone/>
            </a:pPr>
            <a:endParaRPr lang="en-US" sz="1600" dirty="0">
              <a:solidFill>
                <a:srgbClr val="007144"/>
              </a:solidFill>
            </a:endParaRPr>
          </a:p>
          <a:p>
            <a:r>
              <a:rPr lang="en-US" sz="2800" dirty="0" smtClean="0">
                <a:solidFill>
                  <a:srgbClr val="007144"/>
                </a:solidFill>
              </a:rPr>
              <a:t>Bid on creative and innovative businesses.</a:t>
            </a:r>
          </a:p>
          <a:p>
            <a:endParaRPr lang="en-US" sz="2800" dirty="0" smtClean="0">
              <a:solidFill>
                <a:srgbClr val="007144"/>
              </a:solidFill>
            </a:endParaRPr>
          </a:p>
          <a:p>
            <a:r>
              <a:rPr lang="en-US" sz="2800" dirty="0" smtClean="0">
                <a:solidFill>
                  <a:srgbClr val="007144"/>
                </a:solidFill>
              </a:rPr>
              <a:t>Begin bidding after all three clues are read.</a:t>
            </a:r>
          </a:p>
          <a:p>
            <a:endParaRPr lang="en-US" sz="2800" dirty="0" smtClean="0">
              <a:solidFill>
                <a:srgbClr val="007144"/>
              </a:solidFill>
            </a:endParaRPr>
          </a:p>
          <a:p>
            <a:r>
              <a:rPr lang="en-US" sz="2800" dirty="0" smtClean="0">
                <a:solidFill>
                  <a:srgbClr val="007144"/>
                </a:solidFill>
              </a:rPr>
              <a:t>Raise your hand to bid.</a:t>
            </a:r>
          </a:p>
          <a:p>
            <a:endParaRPr lang="en-US" sz="2800" dirty="0" smtClean="0">
              <a:solidFill>
                <a:srgbClr val="007144"/>
              </a:solidFill>
            </a:endParaRPr>
          </a:p>
          <a:p>
            <a:r>
              <a:rPr lang="en-US" sz="2800" dirty="0" smtClean="0">
                <a:solidFill>
                  <a:srgbClr val="007144"/>
                </a:solidFill>
              </a:rPr>
              <a:t>Once you spend your $10,000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144"/>
                </a:solidFill>
              </a:rPr>
              <a:t>	you may no longer bid on any more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144"/>
                </a:solidFill>
              </a:rPr>
              <a:t>	businesses.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046" y="2986470"/>
            <a:ext cx="2996754" cy="2996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74638"/>
            <a:ext cx="7993669" cy="803535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445" y="436728"/>
            <a:ext cx="1664433" cy="14296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9" y="2381705"/>
            <a:ext cx="79936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7144"/>
                </a:solidFill>
              </a:rPr>
              <a:t>Successful entrepreneurs are creative and innovative.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7144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7144"/>
                </a:solidFill>
              </a:rPr>
              <a:t>They have great ideas, and they act on those ideas – quickly.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3" y="657226"/>
            <a:ext cx="5053135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It’s My Business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Five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I See a Need</a:t>
            </a: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617843"/>
            <a:ext cx="7317046" cy="235374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Analyze how entrepreneurs use their knowledge and abilities to create businesses.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Develop business plans based on set criteria.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06" y="657226"/>
            <a:ext cx="2165694" cy="2495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644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Social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70"/>
            <a:ext cx="8229600" cy="13258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>
                <a:solidFill>
                  <a:srgbClr val="007144"/>
                </a:solidFill>
              </a:rPr>
              <a:t>A person who sees a need in a society or a community and pursues a solution using his or her entrepreneurial skills and sound business practices.</a:t>
            </a:r>
            <a:endParaRPr lang="en-US" sz="26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6331" y="3687766"/>
            <a:ext cx="2231669" cy="8408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Society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2513" y="4673695"/>
            <a:ext cx="3379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144"/>
                </a:solidFill>
              </a:rPr>
              <a:t>A community or people sharing customs, laws and organizations.</a:t>
            </a:r>
            <a:endParaRPr lang="en-US" sz="22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3" y="3313042"/>
            <a:ext cx="3454055" cy="2621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67269" y="1987826"/>
            <a:ext cx="5141843" cy="371061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71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Lost her eyesight at age 13.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noProof="0" dirty="0" smtClean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300" baseline="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Established</a:t>
            </a:r>
            <a:r>
              <a:rPr lang="en-US" sz="33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 the first school for the blind in Lhasa, Nepal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3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Started Braille Without Borders – an international organization for the blind in developing countries.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Sabriye</a:t>
            </a:r>
            <a:r>
              <a:rPr lang="en-US" dirty="0" smtClean="0"/>
              <a:t> </a:t>
            </a:r>
            <a:r>
              <a:rPr lang="en-US" dirty="0" err="1" smtClean="0"/>
              <a:t>Berkin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Social Entrepreneur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6" y="2308233"/>
            <a:ext cx="2624758" cy="3061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9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As an entrepreneur you must: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0949" y="2019869"/>
            <a:ext cx="47116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Fill a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Know your Customer and Product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Be Creative and Innovative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Believe in Yourself</a:t>
            </a:r>
            <a:endParaRPr lang="en-US" sz="3300" dirty="0">
              <a:solidFill>
                <a:srgbClr val="00714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26" y="1678674"/>
            <a:ext cx="2872853" cy="4353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1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01" y="426945"/>
            <a:ext cx="3629608" cy="7224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Entrepreneur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942" y="1327268"/>
            <a:ext cx="4212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person who starts his or her own business with the intent of earning a profit.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89674" y="2441763"/>
            <a:ext cx="3607435" cy="6930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Business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5945" y="3377774"/>
            <a:ext cx="4212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company or organization that sells products or provides services.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7501" y="4298890"/>
            <a:ext cx="3629608" cy="6930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Profit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5944" y="5264642"/>
            <a:ext cx="4212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Income earned after all expenses are paid.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891" y="788190"/>
            <a:ext cx="3493038" cy="447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04"/>
            <a:ext cx="8229600" cy="19530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144"/>
                </a:solidFill>
              </a:rPr>
              <a:t>Be a Social Entrepreneur</a:t>
            </a:r>
          </a:p>
          <a:p>
            <a:pPr marL="0" indent="0" algn="ctr">
              <a:buNone/>
            </a:pPr>
            <a:endParaRPr lang="en-US" sz="1400" b="1" dirty="0" smtClean="0">
              <a:solidFill>
                <a:srgbClr val="007144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7144"/>
                </a:solidFill>
              </a:rPr>
              <a:t>Develop a business plan that describes what the business is about, what is important to it, and how it will operate.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3808" y="2517913"/>
            <a:ext cx="7892992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144"/>
                </a:solidFill>
              </a:rPr>
              <a:t>Project </a:t>
            </a:r>
            <a:r>
              <a:rPr lang="en-US" sz="2400" b="1" dirty="0">
                <a:solidFill>
                  <a:srgbClr val="007144"/>
                </a:solidFill>
              </a:rPr>
              <a:t>Manager</a:t>
            </a:r>
            <a:r>
              <a:rPr lang="en-US" sz="2400" dirty="0">
                <a:solidFill>
                  <a:srgbClr val="007144"/>
                </a:solidFill>
              </a:rPr>
              <a:t>: responsible </a:t>
            </a:r>
            <a:r>
              <a:rPr lang="en-US" sz="2400" dirty="0" smtClean="0">
                <a:solidFill>
                  <a:srgbClr val="007144"/>
                </a:solidFill>
              </a:rPr>
              <a:t>for </a:t>
            </a:r>
            <a:r>
              <a:rPr lang="en-US" sz="2400" dirty="0">
                <a:solidFill>
                  <a:srgbClr val="007144"/>
                </a:solidFill>
              </a:rPr>
              <a:t>keeping the team on </a:t>
            </a:r>
            <a:r>
              <a:rPr lang="en-US" sz="2400" dirty="0" smtClean="0">
                <a:solidFill>
                  <a:srgbClr val="007144"/>
                </a:solidFill>
              </a:rPr>
              <a:t>task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144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144"/>
                </a:solidFill>
              </a:rPr>
              <a:t>Team Designer</a:t>
            </a:r>
            <a:r>
              <a:rPr lang="en-US" sz="2400" dirty="0">
                <a:solidFill>
                  <a:srgbClr val="007144"/>
                </a:solidFill>
              </a:rPr>
              <a:t>: </a:t>
            </a:r>
            <a:r>
              <a:rPr lang="en-US" sz="2400" dirty="0" smtClean="0">
                <a:solidFill>
                  <a:srgbClr val="007144"/>
                </a:solidFill>
              </a:rPr>
              <a:t>responsible </a:t>
            </a:r>
            <a:r>
              <a:rPr lang="en-US" sz="2400" dirty="0">
                <a:solidFill>
                  <a:srgbClr val="007144"/>
                </a:solidFill>
              </a:rPr>
              <a:t>for visualizing the business plan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7144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7144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144"/>
                </a:solidFill>
              </a:rPr>
              <a:t>Team </a:t>
            </a:r>
            <a:r>
              <a:rPr lang="en-US" sz="2400" b="1" dirty="0">
                <a:solidFill>
                  <a:srgbClr val="007144"/>
                </a:solidFill>
              </a:rPr>
              <a:t>Spokesperson</a:t>
            </a:r>
            <a:r>
              <a:rPr lang="en-US" sz="2400" dirty="0">
                <a:solidFill>
                  <a:srgbClr val="007144"/>
                </a:solidFill>
              </a:rPr>
              <a:t>: responsible for presenting the </a:t>
            </a:r>
            <a:r>
              <a:rPr lang="en-US" sz="2400" dirty="0" smtClean="0">
                <a:solidFill>
                  <a:srgbClr val="007144"/>
                </a:solidFill>
              </a:rPr>
              <a:t>plan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144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144"/>
                </a:solidFill>
              </a:rPr>
              <a:t>Quality Lead</a:t>
            </a:r>
            <a:r>
              <a:rPr lang="en-US" sz="2400" dirty="0">
                <a:solidFill>
                  <a:srgbClr val="007144"/>
                </a:solidFill>
              </a:rPr>
              <a:t>: responsible for ensuring that the plan clearly addresses the 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Business Plan Presentations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08" y="1627471"/>
            <a:ext cx="2809875" cy="162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887" y="1404730"/>
            <a:ext cx="1714500" cy="225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503" y="3662155"/>
            <a:ext cx="1760883" cy="2165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49" y="4239797"/>
            <a:ext cx="2591775" cy="1312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270" y="937911"/>
            <a:ext cx="2146164" cy="80353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003" y="607538"/>
            <a:ext cx="1648017" cy="1415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66166" y="2426751"/>
            <a:ext cx="728270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rgbClr val="007144"/>
                </a:solidFill>
              </a:rPr>
              <a:t>Most entrepreneurs choose their business based on: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144"/>
                </a:solidFill>
              </a:rPr>
              <a:t>	</a:t>
            </a:r>
            <a:r>
              <a:rPr lang="en-US" sz="2800" dirty="0" smtClean="0">
                <a:solidFill>
                  <a:srgbClr val="007144"/>
                </a:solidFill>
              </a:rPr>
              <a:t>their enthusiasm for it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	the need it fills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144"/>
                </a:solidFill>
              </a:rPr>
              <a:t>	</a:t>
            </a:r>
            <a:r>
              <a:rPr lang="en-US" sz="2800" dirty="0" smtClean="0">
                <a:solidFill>
                  <a:srgbClr val="007144"/>
                </a:solidFill>
              </a:rPr>
              <a:t>and the ability to make a difference in 	the lives of their customers.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657226"/>
            <a:ext cx="523866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It’s My Business</a:t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Six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Celebrate Entrepreneurs!</a:t>
            </a: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262825"/>
            <a:ext cx="7317046" cy="27087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Identify characteristics you share with entrepreneurs.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Create a Personal Entrepreneur Profile.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270" y="657226"/>
            <a:ext cx="2362200" cy="2059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9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Entrepreneur Profile Cards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62609" y="1311965"/>
            <a:ext cx="75669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Review your entrepreneur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You may trade with a classmate during the trading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Describe how the entrepreneur demonstrated one of the four entrepreneurial characteristics.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Describe how you are like the entrepreneur you selected. </a:t>
            </a:r>
            <a:endParaRPr lang="en-US" sz="28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As an entrepreneur you must: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0949" y="2019869"/>
            <a:ext cx="47116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Fill a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Know your Customer and Product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Be Creative and Innovative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Believe in Yourself</a:t>
            </a:r>
            <a:endParaRPr lang="en-US" sz="3300" dirty="0">
              <a:solidFill>
                <a:srgbClr val="00714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26" y="1678674"/>
            <a:ext cx="2872853" cy="4353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9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6225" y="554745"/>
            <a:ext cx="7646505" cy="8499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solidFill>
                  <a:srgbClr val="007144"/>
                </a:solidFill>
              </a:rPr>
              <a:t>Personal Entrepreneur Profile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7144"/>
                </a:solidFill>
              </a:rPr>
              <a:t>My Life 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0" b="1" dirty="0">
              <a:solidFill>
                <a:srgbClr val="00714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102" y="1470013"/>
            <a:ext cx="76266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>
              <a:solidFill>
                <a:srgbClr val="007144"/>
              </a:solidFill>
            </a:endParaRPr>
          </a:p>
          <a:p>
            <a:r>
              <a:rPr lang="en-US" sz="2200" b="1" dirty="0" smtClean="0">
                <a:solidFill>
                  <a:srgbClr val="007144"/>
                </a:solidFill>
              </a:rPr>
              <a:t>Home</a:t>
            </a:r>
            <a:r>
              <a:rPr lang="en-US" sz="2200" dirty="0" smtClean="0">
                <a:solidFill>
                  <a:srgbClr val="007144"/>
                </a:solidFill>
              </a:rPr>
              <a:t>:</a:t>
            </a:r>
            <a:r>
              <a:rPr lang="en-US" sz="2200" b="1" dirty="0" smtClean="0">
                <a:solidFill>
                  <a:srgbClr val="007144"/>
                </a:solidFill>
              </a:rPr>
              <a:t> 		</a:t>
            </a:r>
            <a:r>
              <a:rPr lang="en-US" sz="2200" dirty="0" smtClean="0">
                <a:solidFill>
                  <a:srgbClr val="007144"/>
                </a:solidFill>
              </a:rPr>
              <a:t>St Louis, MO</a:t>
            </a:r>
          </a:p>
          <a:p>
            <a:r>
              <a:rPr lang="en-US" sz="2200" b="1" dirty="0" smtClean="0">
                <a:solidFill>
                  <a:srgbClr val="007144"/>
                </a:solidFill>
              </a:rPr>
              <a:t>Education</a:t>
            </a:r>
            <a:r>
              <a:rPr lang="en-US" sz="2200" dirty="0" smtClean="0">
                <a:solidFill>
                  <a:srgbClr val="007144"/>
                </a:solidFill>
              </a:rPr>
              <a:t>:</a:t>
            </a:r>
            <a:r>
              <a:rPr lang="en-US" sz="2200" b="1" dirty="0" smtClean="0">
                <a:solidFill>
                  <a:srgbClr val="007144"/>
                </a:solidFill>
              </a:rPr>
              <a:t> 	</a:t>
            </a:r>
            <a:r>
              <a:rPr lang="en-US" sz="2200" dirty="0" smtClean="0">
                <a:solidFill>
                  <a:srgbClr val="007144"/>
                </a:solidFill>
              </a:rPr>
              <a:t>Student</a:t>
            </a:r>
          </a:p>
          <a:p>
            <a:r>
              <a:rPr lang="en-US" sz="2200" b="1" dirty="0" smtClean="0">
                <a:solidFill>
                  <a:srgbClr val="007144"/>
                </a:solidFill>
              </a:rPr>
              <a:t>Profile</a:t>
            </a:r>
            <a:r>
              <a:rPr lang="en-US" sz="2200" dirty="0" smtClean="0">
                <a:solidFill>
                  <a:srgbClr val="007144"/>
                </a:solidFill>
              </a:rPr>
              <a:t>:</a:t>
            </a:r>
            <a:r>
              <a:rPr lang="en-US" sz="2200" b="1" dirty="0" smtClean="0">
                <a:solidFill>
                  <a:srgbClr val="007144"/>
                </a:solidFill>
              </a:rPr>
              <a:t> 		</a:t>
            </a:r>
            <a:r>
              <a:rPr lang="en-US" sz="2200" dirty="0" smtClean="0">
                <a:solidFill>
                  <a:srgbClr val="007144"/>
                </a:solidFill>
              </a:rPr>
              <a:t>Like science, collecting bugs, and gardening.</a:t>
            </a:r>
          </a:p>
          <a:p>
            <a:r>
              <a:rPr lang="en-US" sz="2200" b="1" dirty="0" smtClean="0">
                <a:solidFill>
                  <a:srgbClr val="007144"/>
                </a:solidFill>
              </a:rPr>
              <a:t>Power</a:t>
            </a:r>
            <a:r>
              <a:rPr lang="en-US" sz="2200" dirty="0" smtClean="0">
                <a:solidFill>
                  <a:srgbClr val="007144"/>
                </a:solidFill>
              </a:rPr>
              <a:t>: 		Work hard for long hours without complaint. 					Love for bugs, desire to help people, dream 					to travel.</a:t>
            </a:r>
          </a:p>
          <a:p>
            <a:r>
              <a:rPr lang="en-US" sz="2200" b="1" dirty="0" smtClean="0">
                <a:solidFill>
                  <a:srgbClr val="007144"/>
                </a:solidFill>
              </a:rPr>
              <a:t>Vision</a:t>
            </a:r>
            <a:r>
              <a:rPr lang="en-US" sz="2200" dirty="0" smtClean="0">
                <a:solidFill>
                  <a:srgbClr val="007144"/>
                </a:solidFill>
              </a:rPr>
              <a:t>: 		Study bugs and gardening.  Volunteer at a 					science or horticultural center.  Need a 						passport to travel. </a:t>
            </a:r>
          </a:p>
          <a:p>
            <a:r>
              <a:rPr lang="en-US" sz="2200" b="1" dirty="0" smtClean="0">
                <a:solidFill>
                  <a:srgbClr val="007144"/>
                </a:solidFill>
              </a:rPr>
              <a:t>Success</a:t>
            </a:r>
            <a:r>
              <a:rPr lang="en-US" sz="2200" dirty="0" smtClean="0">
                <a:solidFill>
                  <a:srgbClr val="007144"/>
                </a:solidFill>
              </a:rPr>
              <a:t>:		Fastest eater in the seventh grade.</a:t>
            </a:r>
            <a:endParaRPr lang="en-US" sz="22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6225" y="554745"/>
            <a:ext cx="7646505" cy="8499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solidFill>
                  <a:srgbClr val="007144"/>
                </a:solidFill>
              </a:rPr>
              <a:t>Personal Entrepreneur Profile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7144"/>
                </a:solidFill>
              </a:rPr>
              <a:t>My </a:t>
            </a:r>
            <a:r>
              <a:rPr lang="en-US" sz="4000" b="1" dirty="0" smtClean="0">
                <a:solidFill>
                  <a:srgbClr val="007144"/>
                </a:solidFill>
              </a:rPr>
              <a:t>Future Life</a:t>
            </a:r>
            <a:endParaRPr lang="en-US" sz="4000" b="1" dirty="0">
              <a:solidFill>
                <a:srgbClr val="00714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102" y="1470013"/>
            <a:ext cx="76266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>
              <a:solidFill>
                <a:srgbClr val="007144"/>
              </a:solidFill>
            </a:endParaRPr>
          </a:p>
          <a:p>
            <a:r>
              <a:rPr lang="en-US" sz="2200" b="1" dirty="0" smtClean="0">
                <a:solidFill>
                  <a:srgbClr val="007144"/>
                </a:solidFill>
              </a:rPr>
              <a:t>Home: 		</a:t>
            </a:r>
            <a:r>
              <a:rPr lang="en-US" sz="2200" dirty="0" smtClean="0">
                <a:solidFill>
                  <a:srgbClr val="007144"/>
                </a:solidFill>
              </a:rPr>
              <a:t>Monte Verde, Costa Rica</a:t>
            </a:r>
          </a:p>
          <a:p>
            <a:r>
              <a:rPr lang="en-US" sz="2200" b="1" dirty="0" smtClean="0">
                <a:solidFill>
                  <a:srgbClr val="007144"/>
                </a:solidFill>
              </a:rPr>
              <a:t>Education: 	</a:t>
            </a:r>
            <a:r>
              <a:rPr lang="en-US" sz="2200" dirty="0" smtClean="0">
                <a:solidFill>
                  <a:srgbClr val="007144"/>
                </a:solidFill>
              </a:rPr>
              <a:t>Ph.D. in Entomology</a:t>
            </a:r>
          </a:p>
          <a:p>
            <a:r>
              <a:rPr lang="en-US" sz="2200" b="1" dirty="0" smtClean="0">
                <a:solidFill>
                  <a:srgbClr val="007144"/>
                </a:solidFill>
              </a:rPr>
              <a:t>Profile: 		</a:t>
            </a:r>
            <a:r>
              <a:rPr lang="en-US" sz="2200" dirty="0" smtClean="0">
                <a:solidFill>
                  <a:srgbClr val="007144"/>
                </a:solidFill>
              </a:rPr>
              <a:t>Own a bug farm and sell bugs that help 						farmers with their crops.</a:t>
            </a:r>
          </a:p>
          <a:p>
            <a:r>
              <a:rPr lang="en-US" sz="2200" b="1" dirty="0" smtClean="0">
                <a:solidFill>
                  <a:srgbClr val="007144"/>
                </a:solidFill>
              </a:rPr>
              <a:t>Power</a:t>
            </a:r>
            <a:r>
              <a:rPr lang="en-US" sz="2200" dirty="0" smtClean="0">
                <a:solidFill>
                  <a:srgbClr val="007144"/>
                </a:solidFill>
              </a:rPr>
              <a:t>: 		Discovered a bug that eats other bugs and 					disease spots that harm crops.  Found out 					about them first.</a:t>
            </a:r>
          </a:p>
          <a:p>
            <a:r>
              <a:rPr lang="en-US" sz="2200" b="1" dirty="0" smtClean="0">
                <a:solidFill>
                  <a:srgbClr val="007144"/>
                </a:solidFill>
              </a:rPr>
              <a:t>Vision</a:t>
            </a:r>
            <a:r>
              <a:rPr lang="en-US" sz="2200" dirty="0" smtClean="0">
                <a:solidFill>
                  <a:srgbClr val="007144"/>
                </a:solidFill>
              </a:rPr>
              <a:t>: 		Beat out all competitors by being the first to 					find and sell the good bugs.  This business 					makes a difference in people’s lives.</a:t>
            </a:r>
          </a:p>
          <a:p>
            <a:r>
              <a:rPr lang="en-US" sz="2200" b="1" dirty="0" smtClean="0">
                <a:solidFill>
                  <a:srgbClr val="007144"/>
                </a:solidFill>
              </a:rPr>
              <a:t>Success:</a:t>
            </a:r>
            <a:r>
              <a:rPr lang="en-US" sz="2200" dirty="0" smtClean="0">
                <a:solidFill>
                  <a:srgbClr val="007144"/>
                </a:solidFill>
              </a:rPr>
              <a:t>		More than 20 billion bugs sold.  Crop yield for 				farmers has increased by 50 percent.</a:t>
            </a:r>
            <a:endParaRPr lang="en-US" sz="22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926" y="332394"/>
            <a:ext cx="2078775" cy="80353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2335523"/>
            <a:ext cx="8229600" cy="3924556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607" y="274638"/>
            <a:ext cx="2146867" cy="18439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5514" y="2688609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144"/>
                </a:solidFill>
              </a:rPr>
              <a:t>This session you identified the fourth entrepreneurial characteristic – Believe in Yourself.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144"/>
                </a:solidFill>
              </a:rPr>
              <a:t>Use entrepreneurial thinking as you map out the dream for your future.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75" y="19976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Certificates of Achievement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3480179"/>
            <a:ext cx="8598089" cy="1078174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b="1" dirty="0" smtClean="0">
                <a:solidFill>
                  <a:srgbClr val="007144"/>
                </a:solidFill>
              </a:rPr>
              <a:t>Thank you for participating in                             Junior Achievement!</a:t>
            </a:r>
            <a:endParaRPr lang="en-US" b="1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4077" y="274637"/>
            <a:ext cx="1517397" cy="1303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48" y="574047"/>
            <a:ext cx="2547067" cy="817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Product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581" y="1850898"/>
            <a:ext cx="337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An item created for use or sale like a car or CD.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4547" y="3018452"/>
            <a:ext cx="2547067" cy="887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Services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580" y="4365295"/>
            <a:ext cx="337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Providing something useful, like haircuts or car repairs.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514" y="3534770"/>
            <a:ext cx="2059034" cy="2356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83" b="11847"/>
          <a:stretch/>
        </p:blipFill>
        <p:spPr>
          <a:xfrm>
            <a:off x="5482423" y="751045"/>
            <a:ext cx="2143125" cy="2267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6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48" y="574047"/>
            <a:ext cx="2547067" cy="817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Customer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581" y="1850898"/>
            <a:ext cx="337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A person who purchases a product or service.</a:t>
            </a:r>
            <a:endParaRPr lang="en-US" sz="20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4547" y="3018453"/>
            <a:ext cx="2547067" cy="887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Innovative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580" y="4365295"/>
            <a:ext cx="3370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144"/>
                </a:solidFill>
              </a:rPr>
              <a:t>To create something new, original, or groundbreaking.</a:t>
            </a:r>
            <a:endParaRPr lang="en-US" sz="20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955" y="3497035"/>
            <a:ext cx="2263720" cy="2444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675" y="574047"/>
            <a:ext cx="2286000" cy="2444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54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034" y="1600812"/>
            <a:ext cx="1711897" cy="2137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643"/>
            <a:ext cx="7772400" cy="930828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companies did these entrepreneurs found?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728" y="1600812"/>
            <a:ext cx="1711897" cy="2137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727" y="3871283"/>
            <a:ext cx="1711897" cy="214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782" y="3879713"/>
            <a:ext cx="1707046" cy="2137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1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As an entrepreneur you must: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0949" y="2019869"/>
            <a:ext cx="471160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Fill a Need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Know your Customer and Product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Be Creative and Innovative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solidFill>
                  <a:srgbClr val="007144"/>
                </a:solidFill>
              </a:rPr>
              <a:t>Believe in Yourself</a:t>
            </a:r>
            <a:endParaRPr lang="en-US" sz="3300" dirty="0">
              <a:solidFill>
                <a:srgbClr val="00714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26" y="1678674"/>
            <a:ext cx="2872853" cy="4353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E-Quiz Game Show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583" y="1728516"/>
            <a:ext cx="6089374" cy="422068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solidFill>
                <a:srgbClr val="007144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7144"/>
                </a:solidFill>
              </a:rPr>
              <a:t>	1.  Mystery Guest</a:t>
            </a:r>
          </a:p>
          <a:p>
            <a:pPr>
              <a:buNone/>
            </a:pPr>
            <a:r>
              <a:rPr lang="en-US" sz="3600" dirty="0">
                <a:solidFill>
                  <a:srgbClr val="007144"/>
                </a:solidFill>
              </a:rPr>
              <a:t>	</a:t>
            </a:r>
            <a:r>
              <a:rPr lang="en-US" sz="3600" dirty="0" smtClean="0">
                <a:solidFill>
                  <a:srgbClr val="007144"/>
                </a:solidFill>
              </a:rPr>
              <a:t>2.  Show Business</a:t>
            </a:r>
          </a:p>
          <a:p>
            <a:pPr>
              <a:buNone/>
            </a:pPr>
            <a:r>
              <a:rPr lang="en-US" sz="3600" dirty="0">
                <a:solidFill>
                  <a:srgbClr val="007144"/>
                </a:solidFill>
              </a:rPr>
              <a:t> </a:t>
            </a:r>
            <a:r>
              <a:rPr lang="en-US" sz="3600" dirty="0" smtClean="0">
                <a:solidFill>
                  <a:srgbClr val="007144"/>
                </a:solidFill>
              </a:rPr>
              <a:t>  3.  Revenge of the Nerds</a:t>
            </a:r>
          </a:p>
          <a:p>
            <a:pPr>
              <a:buNone/>
            </a:pPr>
            <a:r>
              <a:rPr lang="en-US" sz="3600" dirty="0">
                <a:solidFill>
                  <a:srgbClr val="007144"/>
                </a:solidFill>
              </a:rPr>
              <a:t> </a:t>
            </a:r>
            <a:r>
              <a:rPr lang="en-US" sz="3600" dirty="0" smtClean="0">
                <a:solidFill>
                  <a:srgbClr val="007144"/>
                </a:solidFill>
              </a:rPr>
              <a:t>  4.  Food for Thought</a:t>
            </a:r>
          </a:p>
          <a:p>
            <a:pPr algn="ctr">
              <a:buNone/>
            </a:pPr>
            <a:endParaRPr lang="en-US" sz="36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7914" cy="1143000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7425"/>
            <a:ext cx="8229600" cy="3385799"/>
          </a:xfrm>
          <a:effectLst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Entrepreneurs share similar characteristics.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How are you like the entrepreneurs we discussed today?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What will you have to learn or do to be like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92193"/>
            <a:ext cx="2194223" cy="188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7837</TotalTime>
  <Words>1107</Words>
  <Application>Microsoft Office PowerPoint</Application>
  <PresentationFormat>On-screen Show (4:3)</PresentationFormat>
  <Paragraphs>291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Custom Design</vt:lpstr>
      <vt:lpstr>Office Theme</vt:lpstr>
      <vt:lpstr>1_Office Theme</vt:lpstr>
      <vt:lpstr>2_Office Theme</vt:lpstr>
      <vt:lpstr>JA It’s My Business</vt:lpstr>
      <vt:lpstr> JA It’s My Business  Session One Objectives:   I am an Entrepreneur   </vt:lpstr>
      <vt:lpstr>Entrepreneur</vt:lpstr>
      <vt:lpstr>Product</vt:lpstr>
      <vt:lpstr>Customer</vt:lpstr>
      <vt:lpstr>What companies did these entrepreneurs found?</vt:lpstr>
      <vt:lpstr>As an entrepreneur you must: </vt:lpstr>
      <vt:lpstr>E-Quiz Game Show</vt:lpstr>
      <vt:lpstr>Review</vt:lpstr>
      <vt:lpstr>JA It’s My Business  Session Two Objectives:  I Can Change the World</vt:lpstr>
      <vt:lpstr>PowerPoint Presentation</vt:lpstr>
      <vt:lpstr>Creative</vt:lpstr>
      <vt:lpstr>Fill a need</vt:lpstr>
      <vt:lpstr>Brainstorming</vt:lpstr>
      <vt:lpstr>Entrepreneur’s Checklist</vt:lpstr>
      <vt:lpstr> Review</vt:lpstr>
      <vt:lpstr> JA It’s My Business  Session Three Objectives:  I Know My Customer   </vt:lpstr>
      <vt:lpstr>Advertising</vt:lpstr>
      <vt:lpstr>PowerPoint Presentation</vt:lpstr>
      <vt:lpstr>PowerPoint Presentation</vt:lpstr>
      <vt:lpstr>Review</vt:lpstr>
      <vt:lpstr> JA It’s My Business  Session Four Objectives:  I Have an Idea  </vt:lpstr>
      <vt:lpstr>Auction</vt:lpstr>
      <vt:lpstr>PowerPoint Presentation</vt:lpstr>
      <vt:lpstr>Review</vt:lpstr>
      <vt:lpstr> JA It’s My Business  Session Five Objectives:  I See a Need </vt:lpstr>
      <vt:lpstr>Social Entrepreneur</vt:lpstr>
      <vt:lpstr>Sabriye Berkin Social Entrepreneur</vt:lpstr>
      <vt:lpstr>As an entrepreneur you must: </vt:lpstr>
      <vt:lpstr>PowerPoint Presentation</vt:lpstr>
      <vt:lpstr>Business Plan Presentations</vt:lpstr>
      <vt:lpstr>Review</vt:lpstr>
      <vt:lpstr> JA It’s My Business  Session Six Objectives:  Celebrate Entrepreneurs! </vt:lpstr>
      <vt:lpstr>Entrepreneur Profile Cards</vt:lpstr>
      <vt:lpstr>As an entrepreneur you must: </vt:lpstr>
      <vt:lpstr>PowerPoint Presentation</vt:lpstr>
      <vt:lpstr>PowerPoint Presentation</vt:lpstr>
      <vt:lpstr>Review</vt:lpstr>
      <vt:lpstr>Certificates of Achievement</vt:lpstr>
    </vt:vector>
  </TitlesOfParts>
  <Company>Junior Achievement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Conditt</dc:creator>
  <cp:lastModifiedBy>Emily Leazer</cp:lastModifiedBy>
  <cp:revision>438</cp:revision>
  <dcterms:created xsi:type="dcterms:W3CDTF">2013-04-22T14:53:24Z</dcterms:created>
  <dcterms:modified xsi:type="dcterms:W3CDTF">2016-08-19T15:02:42Z</dcterms:modified>
</cp:coreProperties>
</file>