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48" r:id="rId2"/>
    <p:sldMasterId id="2147483662" r:id="rId3"/>
    <p:sldMasterId id="2147483672" r:id="rId4"/>
  </p:sldMasterIdLst>
  <p:notesMasterIdLst>
    <p:notesMasterId r:id="rId56"/>
  </p:notesMasterIdLst>
  <p:handoutMasterIdLst>
    <p:handoutMasterId r:id="rId57"/>
  </p:handoutMasterIdLst>
  <p:sldIdLst>
    <p:sldId id="350" r:id="rId5"/>
    <p:sldId id="286" r:id="rId6"/>
    <p:sldId id="382" r:id="rId7"/>
    <p:sldId id="428" r:id="rId8"/>
    <p:sldId id="288" r:id="rId9"/>
    <p:sldId id="376" r:id="rId10"/>
    <p:sldId id="290" r:id="rId11"/>
    <p:sldId id="429" r:id="rId12"/>
    <p:sldId id="430" r:id="rId13"/>
    <p:sldId id="431" r:id="rId14"/>
    <p:sldId id="386" r:id="rId15"/>
    <p:sldId id="387" r:id="rId16"/>
    <p:sldId id="388" r:id="rId17"/>
    <p:sldId id="393" r:id="rId18"/>
    <p:sldId id="396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310" r:id="rId30"/>
    <p:sldId id="308" r:id="rId31"/>
    <p:sldId id="311" r:id="rId32"/>
    <p:sldId id="309" r:id="rId33"/>
    <p:sldId id="332" r:id="rId34"/>
    <p:sldId id="409" r:id="rId35"/>
    <p:sldId id="406" r:id="rId36"/>
    <p:sldId id="444" r:id="rId37"/>
    <p:sldId id="407" r:id="rId38"/>
    <p:sldId id="408" r:id="rId39"/>
    <p:sldId id="405" r:id="rId40"/>
    <p:sldId id="411" r:id="rId41"/>
    <p:sldId id="445" r:id="rId42"/>
    <p:sldId id="446" r:id="rId43"/>
    <p:sldId id="447" r:id="rId44"/>
    <p:sldId id="333" r:id="rId45"/>
    <p:sldId id="414" r:id="rId46"/>
    <p:sldId id="416" r:id="rId47"/>
    <p:sldId id="418" r:id="rId48"/>
    <p:sldId id="448" r:id="rId49"/>
    <p:sldId id="335" r:id="rId50"/>
    <p:sldId id="279" r:id="rId51"/>
    <p:sldId id="449" r:id="rId52"/>
    <p:sldId id="420" r:id="rId53"/>
    <p:sldId id="422" r:id="rId54"/>
    <p:sldId id="42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napToObjects="1">
      <p:cViewPr>
        <p:scale>
          <a:sx n="101" d="100"/>
          <a:sy n="101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1351-685F-9446-9880-50966E79CF7B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6906-1A76-4D48-A410-340239A30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53A0-663D-1E42-9751-DD1E544557C2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B838-CA69-CF43-AB02-EBDA255DB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9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B838-CA69-CF43-AB02-EBDA255DB32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5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7" y="127960"/>
            <a:ext cx="8637268" cy="10902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4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4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9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5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3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1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1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9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014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2393" cy="101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714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4" y="6260080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950982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JA It’s My Future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07026"/>
            <a:ext cx="6400800" cy="2431774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Name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Title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Company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Justin Timberlake 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365" y="702019"/>
            <a:ext cx="4973017" cy="49730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0501"/>
            <a:ext cx="8229600" cy="53827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7144"/>
                </a:solidFill>
              </a:rPr>
              <a:t>What does branding have to do with getting ready for the working world?</a:t>
            </a:r>
          </a:p>
          <a:p>
            <a:pPr>
              <a:buNone/>
            </a:pPr>
            <a:endParaRPr lang="en-US" dirty="0" smtClean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What would happen if a company had a bad image or poor reputation?</a:t>
            </a:r>
          </a:p>
          <a:p>
            <a:pPr>
              <a:buNone/>
            </a:pPr>
            <a:endParaRPr lang="en-US" dirty="0" smtClean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Would you trust the company again?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71" y="1583139"/>
            <a:ext cx="7987859" cy="6849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Brand Interview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F:\EPSCAN\001\EPSON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023" y="2518944"/>
            <a:ext cx="2926697" cy="3464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9433" y="641445"/>
            <a:ext cx="185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Activity </a:t>
            </a:r>
          </a:p>
          <a:p>
            <a:r>
              <a:rPr lang="en-US" sz="2000" dirty="0" smtClean="0">
                <a:solidFill>
                  <a:srgbClr val="007144"/>
                </a:solidFill>
              </a:rPr>
              <a:t>(7 Minutes)</a:t>
            </a:r>
            <a:endParaRPr lang="en-US" sz="20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4" y="600502"/>
            <a:ext cx="8229600" cy="2743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300" b="1" dirty="0" smtClean="0">
                <a:solidFill>
                  <a:srgbClr val="007144"/>
                </a:solidFill>
              </a:rPr>
              <a:t>Your Personal Brand</a:t>
            </a:r>
          </a:p>
          <a:p>
            <a:pPr algn="ctr">
              <a:buNone/>
            </a:pPr>
            <a:endParaRPr lang="en-US" dirty="0" smtClean="0">
              <a:solidFill>
                <a:srgbClr val="007144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What impression will future employers have of you based on your social media presence?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45" y="3741689"/>
            <a:ext cx="4600149" cy="220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8069" y="933400"/>
            <a:ext cx="1364625" cy="1717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9087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Activity</a:t>
            </a:r>
            <a:br>
              <a:rPr lang="en-US" sz="2000" dirty="0" smtClean="0"/>
            </a:br>
            <a:r>
              <a:rPr lang="en-US" sz="2000" dirty="0" smtClean="0"/>
              <a:t>(7 minutes)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2938967"/>
            <a:ext cx="7865165" cy="980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7144"/>
                </a:solidFill>
              </a:rPr>
              <a:t>Design Your Personal Brand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4203" y="4337164"/>
            <a:ext cx="1332067" cy="1332067"/>
          </a:xfrm>
          <a:prstGeom prst="rect">
            <a:avLst/>
          </a:prstGeom>
        </p:spPr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8805" y="4580810"/>
            <a:ext cx="1897263" cy="1088421"/>
          </a:xfrm>
          <a:prstGeom prst="rect">
            <a:avLst/>
          </a:prstGeom>
        </p:spPr>
      </p:pic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996" y="1417638"/>
            <a:ext cx="1467311" cy="1099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55" y="4403648"/>
            <a:ext cx="1434529" cy="126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7914" cy="1143000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144"/>
                </a:solidFill>
              </a:rPr>
              <a:t>People, like companies, express themselves through their actions, appearance, and choices—all of which build a reputation.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144"/>
                </a:solidFill>
              </a:rPr>
              <a:t>Students: Future employers will look at what brand  you have built for yourselves when deciding whom to employ.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92193"/>
            <a:ext cx="2194223" cy="188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802434"/>
            <a:ext cx="4441372" cy="209111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Future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</a:t>
            </a:r>
            <a:r>
              <a:rPr lang="en-US" sz="3100" dirty="0"/>
              <a:t>Two Objectives: </a:t>
            </a:r>
            <a:br>
              <a:rPr lang="en-US" sz="3100" dirty="0"/>
            </a:br>
            <a:r>
              <a:rPr lang="en-US" sz="3100" dirty="0" smtClean="0"/>
              <a:t>Career </a:t>
            </a:r>
            <a:r>
              <a:rPr lang="en-US" sz="3100" dirty="0"/>
              <a:t>Clusters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489649"/>
            <a:ext cx="7632440" cy="205273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144"/>
                </a:solidFill>
              </a:rPr>
              <a:t>Examine career clusters and the jobs in each cluster that you would like to further explore.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144"/>
                </a:solidFill>
              </a:rPr>
              <a:t>Understand the interconnectivity and value of all types of jobs.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33" y="1008767"/>
            <a:ext cx="2974611" cy="1979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09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40835"/>
            <a:ext cx="3717235" cy="27829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Close your eyes and imagine your future.</a:t>
            </a:r>
            <a:endParaRPr lang="en-US" sz="3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78"/>
          <a:stretch/>
        </p:blipFill>
        <p:spPr>
          <a:xfrm>
            <a:off x="5054495" y="1311966"/>
            <a:ext cx="2833184" cy="4244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04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600" y="2057401"/>
            <a:ext cx="5156200" cy="3287268"/>
          </a:xfrm>
        </p:spPr>
        <p:txBody>
          <a:bodyPr/>
          <a:lstStyle/>
          <a:p>
            <a:r>
              <a:rPr lang="en-US" dirty="0" smtClean="0">
                <a:solidFill>
                  <a:srgbClr val="007144"/>
                </a:solidFill>
              </a:rPr>
              <a:t>How do you achieve that goal?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What education do you need?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Do you need specialized training?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Does it pay well?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Are you the boss or do you work for your dream company?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3" y="1920478"/>
            <a:ext cx="3105548" cy="28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558" y="413330"/>
            <a:ext cx="6172200" cy="74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Career Cluster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97108"/>
            <a:ext cx="6172200" cy="15875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144"/>
                </a:solidFill>
              </a:rPr>
              <a:t>Groups of jobs and industries that are related by skills and products.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dirty="0">
                <a:solidFill>
                  <a:srgbClr val="007144"/>
                </a:solidFill>
              </a:rPr>
              <a:t>16 categories created by the US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4134679"/>
            <a:ext cx="5715000" cy="19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618979"/>
            <a:ext cx="7772400" cy="20960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JA It’s My Future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Session One Objectives: </a:t>
            </a:r>
            <a:br>
              <a:rPr lang="en-US" sz="2800" dirty="0" smtClean="0"/>
            </a:br>
            <a:r>
              <a:rPr lang="en-US" sz="2800" dirty="0" smtClean="0"/>
              <a:t>	My Brand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9145" y="3207434"/>
            <a:ext cx="7389055" cy="243136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Recognize the choices we make now can have a direct impact on our future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Identify corporate and personal brands that represent positive reputations.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Design a logo as part of expressing a personal brand.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2050" name="Picture 2" descr="C:\Users\lromine\AppData\Local\Microsoft\Windows\Temporary Internet Files\Content.Outlook\TSUL3EP7\20150107_1131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961" y="907427"/>
            <a:ext cx="2385824" cy="1342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2.bp.blogspot.com/-4tj6zdoeqiw/UvgPbxsLP3I/AAAAAAAAACE/Xt5pG-Ugi3I/s1600/Career+Cluster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706" y="1123381"/>
            <a:ext cx="6216631" cy="3551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3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36155"/>
            <a:ext cx="6047961" cy="964096"/>
          </a:xfrm>
        </p:spPr>
        <p:txBody>
          <a:bodyPr>
            <a:normAutofit/>
          </a:bodyPr>
          <a:lstStyle/>
          <a:p>
            <a:r>
              <a:rPr lang="en-US" b="1" dirty="0" smtClean="0"/>
              <a:t>Examine the Career Clusters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7" y="2189678"/>
            <a:ext cx="3631096" cy="25949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144"/>
                </a:solidFill>
              </a:rPr>
              <a:t>What is the favorite job you found?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Did you learn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any</a:t>
            </a:r>
            <a:r>
              <a:rPr lang="en-US" dirty="0" smtClean="0">
                <a:solidFill>
                  <a:srgbClr val="007144"/>
                </a:solidFill>
              </a:rPr>
              <a:t> new jobs?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What if no one chose to do certain jobs?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28" y="2000251"/>
            <a:ext cx="3125098" cy="2973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1" y="478730"/>
            <a:ext cx="186553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50" y="1372834"/>
            <a:ext cx="7480301" cy="342141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007144"/>
                </a:solidFill>
              </a:rPr>
              <a:t>These are just a FRACTION of what is actually available!</a:t>
            </a:r>
          </a:p>
          <a:p>
            <a:pPr algn="ctr">
              <a:buNone/>
            </a:pPr>
            <a:endParaRPr lang="en-US" sz="3000" dirty="0">
              <a:solidFill>
                <a:srgbClr val="007144"/>
              </a:solidFill>
            </a:endParaRPr>
          </a:p>
          <a:p>
            <a:pPr algn="ctr">
              <a:buNone/>
            </a:pPr>
            <a:r>
              <a:rPr lang="en-US" sz="3000" dirty="0">
                <a:solidFill>
                  <a:srgbClr val="007144"/>
                </a:solidFill>
              </a:rPr>
              <a:t>Go to the JA Student Center at </a:t>
            </a:r>
            <a:r>
              <a:rPr lang="en-US" sz="3000" b="1" dirty="0">
                <a:solidFill>
                  <a:srgbClr val="007144"/>
                </a:solidFill>
              </a:rPr>
              <a:t>studentcenter.ja.org</a:t>
            </a:r>
            <a:r>
              <a:rPr lang="en-US" sz="3000" dirty="0">
                <a:solidFill>
                  <a:srgbClr val="007144"/>
                </a:solidFill>
              </a:rPr>
              <a:t> </a:t>
            </a:r>
          </a:p>
          <a:p>
            <a:pPr algn="ctr">
              <a:buNone/>
            </a:pPr>
            <a:r>
              <a:rPr lang="en-US" sz="3000" dirty="0">
                <a:solidFill>
                  <a:srgbClr val="007144"/>
                </a:solidFill>
              </a:rPr>
              <a:t>to learn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93454" y="2699697"/>
            <a:ext cx="4557091" cy="26449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7144"/>
                </a:solidFill>
              </a:rPr>
              <a:t>Create a Job Mural</a:t>
            </a:r>
            <a:endParaRPr lang="en-US" sz="4000" dirty="0">
              <a:solidFill>
                <a:srgbClr val="007144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180063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Activity</a:t>
            </a:r>
            <a:br>
              <a:rPr lang="en-US" sz="2000" dirty="0" smtClean="0"/>
            </a:br>
            <a:r>
              <a:rPr lang="en-US" sz="2000" dirty="0"/>
              <a:t>(10 minutes)</a:t>
            </a:r>
          </a:p>
        </p:txBody>
      </p:sp>
      <p:pic>
        <p:nvPicPr>
          <p:cNvPr id="1026" name="Picture 2" descr="C:\Users\lromine\AppData\Local\Microsoft\Windows\Temporary Internet Files\Content.Outlook\TSUL3EP7\20150107_1124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266" y="1063229"/>
            <a:ext cx="3905434" cy="2196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5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400" b="1" dirty="0" smtClean="0"/>
              <a:t>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3494909"/>
          </a:xfrm>
          <a:effectLst/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700" dirty="0">
                <a:solidFill>
                  <a:srgbClr val="007144"/>
                </a:solidFill>
              </a:rPr>
              <a:t>You have identified possible jobs from the career clusters </a:t>
            </a:r>
            <a:r>
              <a:rPr lang="en-US" sz="2700" u="sng" dirty="0">
                <a:solidFill>
                  <a:srgbClr val="007144"/>
                </a:solidFill>
              </a:rPr>
              <a:t>now</a:t>
            </a:r>
            <a:r>
              <a:rPr lang="en-US" sz="2700" dirty="0">
                <a:solidFill>
                  <a:srgbClr val="007144"/>
                </a:solidFill>
              </a:rPr>
              <a:t>, to help you make good decisions </a:t>
            </a:r>
            <a:r>
              <a:rPr lang="en-US" sz="2700" u="sng" dirty="0">
                <a:solidFill>
                  <a:srgbClr val="007144"/>
                </a:solidFill>
              </a:rPr>
              <a:t>in the future</a:t>
            </a:r>
            <a:r>
              <a:rPr lang="en-US" sz="2700" dirty="0">
                <a:solidFill>
                  <a:srgbClr val="007144"/>
                </a:solidFill>
              </a:rPr>
              <a:t>.</a:t>
            </a:r>
          </a:p>
          <a:p>
            <a:pPr>
              <a:buNone/>
            </a:pPr>
            <a:endParaRPr lang="en-US" sz="2700" dirty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solidFill>
                  <a:srgbClr val="007144"/>
                </a:solidFill>
              </a:rPr>
              <a:t>Few people stumble into interesting jobs. Those come with planning, training, and education. </a:t>
            </a:r>
          </a:p>
          <a:p>
            <a:pPr>
              <a:buNone/>
            </a:pPr>
            <a:r>
              <a:rPr lang="en-US" sz="2700" dirty="0">
                <a:solidFill>
                  <a:srgbClr val="007144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solidFill>
                  <a:srgbClr val="007144"/>
                </a:solidFill>
              </a:rPr>
              <a:t>The first step in planning the future is knowing what skills and interests you have and will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357" y="560008"/>
            <a:ext cx="1743336" cy="14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451601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Future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Three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High Growth Careers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5"/>
            <a:ext cx="7317046" cy="2708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144"/>
                </a:solidFill>
              </a:rPr>
              <a:t>Recognize the </a:t>
            </a:r>
            <a:r>
              <a:rPr lang="en-US" dirty="0" smtClean="0">
                <a:solidFill>
                  <a:srgbClr val="007144"/>
                </a:solidFill>
              </a:rPr>
              <a:t>four factors to consider in choosing a job.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Examine industries that are forecasted to have high growth.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875" y="657226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01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8974"/>
            <a:ext cx="4242386" cy="128877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A person's talents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or abilities.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86" y="2342323"/>
            <a:ext cx="3607535" cy="275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 person's preferred activities or hobbies.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10"/>
          <a:stretch/>
        </p:blipFill>
        <p:spPr>
          <a:xfrm>
            <a:off x="1905000" y="3079101"/>
            <a:ext cx="5334000" cy="250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4383024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144"/>
                </a:solidFill>
              </a:rPr>
              <a:t>The quality of life related to a job position, including physical conditions                 and personal factors.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43" y="1600201"/>
            <a:ext cx="3834357" cy="433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Job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525"/>
            <a:ext cx="8229600" cy="49187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144"/>
                </a:solidFill>
              </a:rPr>
              <a:t>A prediction of the                                   future number of certain jobs,                                          based on changes in society                  and the economy.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435" y="3768733"/>
            <a:ext cx="6021130" cy="23529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a trip you have taken…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060"/>
            <a:ext cx="8229600" cy="482316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7144"/>
                </a:solidFill>
              </a:rPr>
              <a:t>Once a journey begins, any wrong turn, change of plans, or delay                          affects the rest of the journey.</a:t>
            </a:r>
          </a:p>
          <a:p>
            <a:pPr>
              <a:buNone/>
            </a:pPr>
            <a:endParaRPr lang="en-US" dirty="0" smtClean="0">
              <a:solidFill>
                <a:srgbClr val="007144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    Your choices now will expand or limit  your opportunities in the future!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28" y="3477219"/>
            <a:ext cx="2902227" cy="2358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High-growth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144" y="1600201"/>
            <a:ext cx="7181711" cy="1877018"/>
          </a:xfrm>
        </p:spPr>
        <p:txBody>
          <a:bodyPr>
            <a:normAutofit/>
          </a:bodyPr>
          <a:lstStyle/>
          <a:p>
            <a:pPr marL="274320" indent="0"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Occupations predicted to have more positions available than </a:t>
            </a:r>
            <a:r>
              <a:rPr lang="en-US" u="sng" dirty="0" smtClean="0">
                <a:solidFill>
                  <a:srgbClr val="007144"/>
                </a:solidFill>
              </a:rPr>
              <a:t>qualified</a:t>
            </a:r>
            <a:r>
              <a:rPr lang="en-US" dirty="0" smtClean="0">
                <a:solidFill>
                  <a:srgbClr val="007144"/>
                </a:solidFill>
              </a:rPr>
              <a:t> applicants over the next 10 years.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439" y="3477219"/>
            <a:ext cx="2902227" cy="2358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2388" y="2456596"/>
            <a:ext cx="7772400" cy="380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007144"/>
                </a:solidFill>
              </a:rPr>
              <a:t>Career Fair Recruiting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72352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Activity</a:t>
            </a:r>
            <a:br>
              <a:rPr lang="en-US" sz="2000" dirty="0" smtClean="0"/>
            </a:br>
            <a:r>
              <a:rPr lang="en-US" sz="2000" dirty="0" smtClean="0"/>
              <a:t>(15 minutes)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877" y="1255468"/>
            <a:ext cx="3298054" cy="2151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4" name="Picture 2" descr="C:\Users\lromine\AppData\Local\Microsoft\Windows\Temporary Internet Files\Content.Outlook\TSUL3EP7\20150107_1450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948" y="466943"/>
            <a:ext cx="2908852" cy="1901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954393" cy="1678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523545"/>
            <a:ext cx="7993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Want to know more about these fields?    </a:t>
            </a:r>
          </a:p>
          <a:p>
            <a:pPr algn="ctr"/>
            <a:endParaRPr lang="en-US" sz="2400" dirty="0" smtClean="0"/>
          </a:p>
          <a:p>
            <a:pPr algn="ctr">
              <a:buFont typeface="Wingdings" pitchFamily="2" charset="2"/>
              <a:buChar char="ü"/>
            </a:pPr>
            <a:r>
              <a:rPr lang="en-US" sz="2400" dirty="0" smtClean="0"/>
              <a:t>      Find detailed information at the JA Student Center’s Career Exploration page at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studentcenter.ja.org</a:t>
            </a:r>
          </a:p>
          <a:p>
            <a:pPr algn="ctr"/>
            <a:r>
              <a:rPr lang="en-US" sz="2400" dirty="0" smtClean="0"/>
              <a:t>Activation Code: N3235773GYT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451601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Future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Four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Career Mapping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5"/>
            <a:ext cx="7317046" cy="2708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Identify work skills already developed from experiences and activities.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Plan significant markers you need to reach to earn a particular job.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056" y="145518"/>
            <a:ext cx="2085793" cy="27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3948"/>
            <a:ext cx="8229600" cy="1729276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Would you like to be a veterinarian?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752" y="764967"/>
            <a:ext cx="3808496" cy="2720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0502"/>
            <a:ext cx="8229600" cy="1281308"/>
          </a:xfrm>
        </p:spPr>
        <p:txBody>
          <a:bodyPr/>
          <a:lstStyle/>
          <a:p>
            <a:pPr indent="0">
              <a:buNone/>
            </a:pPr>
            <a:r>
              <a:rPr lang="en-US" dirty="0" smtClean="0">
                <a:solidFill>
                  <a:srgbClr val="007144"/>
                </a:solidFill>
              </a:rPr>
              <a:t>If you had to drive across country how would you know where to go?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61" y="1881810"/>
            <a:ext cx="6092277" cy="38990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72352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Activity</a:t>
            </a:r>
            <a:br>
              <a:rPr lang="en-US" sz="2000" dirty="0" smtClean="0"/>
            </a:br>
            <a:r>
              <a:rPr lang="en-US" sz="2000" dirty="0" smtClean="0"/>
              <a:t>(15 minutes)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93376" y="1390789"/>
            <a:ext cx="627114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Create Your Career Map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336" y="2713600"/>
            <a:ext cx="3365224" cy="3187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77" y="274638"/>
            <a:ext cx="70491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Fill In Your Personal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4" y="2292625"/>
            <a:ext cx="7956608" cy="3843132"/>
          </a:xfrm>
        </p:spPr>
        <p:txBody>
          <a:bodyPr numCol="2" spcCol="274320"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7144"/>
                </a:solidFill>
              </a:rPr>
              <a:t>Elementary</a:t>
            </a:r>
            <a:r>
              <a:rPr lang="en-US" sz="2000" dirty="0" smtClean="0">
                <a:solidFill>
                  <a:srgbClr val="007144"/>
                </a:solidFill>
              </a:rPr>
              <a:t>:  find examples of milestones, events, clubs, or other activities that helped you form positive work habits.</a:t>
            </a:r>
          </a:p>
          <a:p>
            <a:pPr>
              <a:buNone/>
            </a:pPr>
            <a:endParaRPr lang="en-US" sz="2000" dirty="0">
              <a:solidFill>
                <a:srgbClr val="007144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7144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7144"/>
                </a:solidFill>
              </a:rPr>
              <a:t>Middle-school</a:t>
            </a:r>
            <a:r>
              <a:rPr lang="en-US" sz="2000" dirty="0" smtClean="0">
                <a:solidFill>
                  <a:srgbClr val="007144"/>
                </a:solidFill>
              </a:rPr>
              <a:t>:  brainstorm milestones you have accomplished or could accomplish to help you become a successful employer in the future.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144"/>
                </a:solidFill>
              </a:rPr>
              <a:t>Short-Term goal:  </a:t>
            </a:r>
            <a:r>
              <a:rPr lang="en-US" sz="2000" dirty="0" smtClean="0">
                <a:solidFill>
                  <a:srgbClr val="007144"/>
                </a:solidFill>
              </a:rPr>
              <a:t>list one thing you can do in the next two weeks that could help you prepare for a career or learn more about one that interests you.</a:t>
            </a:r>
          </a:p>
          <a:p>
            <a:pPr>
              <a:buNone/>
            </a:pPr>
            <a:endParaRPr lang="en-US" sz="2000" dirty="0" smtClean="0">
              <a:solidFill>
                <a:srgbClr val="007144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7144"/>
                </a:solidFill>
              </a:rPr>
              <a:t>High School/Post-High School:</a:t>
            </a:r>
            <a:r>
              <a:rPr lang="en-US" sz="2000" dirty="0" smtClean="0">
                <a:solidFill>
                  <a:srgbClr val="007144"/>
                </a:solidFill>
              </a:rPr>
              <a:t> add milestones you need to reach to achieve the career you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5513" y="1556078"/>
            <a:ext cx="1940121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>
                <a:solidFill>
                  <a:srgbClr val="007144"/>
                </a:solidFill>
              </a:rPr>
              <a:t>Reminders:</a:t>
            </a:r>
            <a:endParaRPr lang="en-US" sz="2400" b="1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970" y="3304767"/>
            <a:ext cx="3046965" cy="2286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664433" cy="14296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1944384"/>
            <a:ext cx="7993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144"/>
                </a:solidFill>
              </a:rPr>
              <a:t>What skills or experiences could help you on your career journey?</a:t>
            </a:r>
            <a:endParaRPr lang="en-US" sz="3600" dirty="0" smtClean="0">
              <a:solidFill>
                <a:srgbClr val="007144"/>
              </a:solidFill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1174" y="3490102"/>
            <a:ext cx="248389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Join a service organization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661" y="5391801"/>
            <a:ext cx="273186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Volunteer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1199" y="5006656"/>
            <a:ext cx="2483893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Participate in a training program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568" y="3526626"/>
            <a:ext cx="32389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Get a part-time job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451601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Future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Five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On the Hunt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5"/>
            <a:ext cx="7317046" cy="2708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Recognize basic job-hunting tools, including applications, resumes, recommendations and interviewing.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Analyze where to look for a job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Understand the importance of keeping a record of vital information.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Brand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31" name="Picture 7" descr="C:\Users\lromine\google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618" y="4685341"/>
            <a:ext cx="2198826" cy="916178"/>
          </a:xfrm>
          <a:prstGeom prst="rect">
            <a:avLst/>
          </a:prstGeom>
          <a:noFill/>
        </p:spPr>
      </p:pic>
      <p:pic>
        <p:nvPicPr>
          <p:cNvPr id="1032" name="Picture 8" descr="C:\Users\lromine\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091" y="4172492"/>
            <a:ext cx="1549023" cy="167488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pic>
        <p:nvPicPr>
          <p:cNvPr id="4104" name="Picture 8" descr="Image result for log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28" y="4634448"/>
            <a:ext cx="2376639" cy="11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979" y="2019869"/>
            <a:ext cx="7765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144"/>
                </a:solidFill>
              </a:rPr>
              <a:t>A company’s brand is its promise to it’s customers.  It’s </a:t>
            </a:r>
            <a:r>
              <a:rPr lang="en-US" sz="3200" dirty="0">
                <a:solidFill>
                  <a:srgbClr val="007144"/>
                </a:solidFill>
              </a:rPr>
              <a:t>the communications strategy that helps you communicate your passion and expertise.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72352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Activity</a:t>
            </a:r>
            <a:br>
              <a:rPr lang="en-US" sz="2000" dirty="0" smtClean="0"/>
            </a:br>
            <a:r>
              <a:rPr lang="en-US" sz="2000" dirty="0" smtClean="0"/>
              <a:t>(15 minutes)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93376" y="1390789"/>
            <a:ext cx="6271145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Scavenger Hunt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046" y="2724150"/>
            <a:ext cx="3941804" cy="27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3"/>
            <a:ext cx="8229600" cy="5973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7144"/>
                </a:solidFill>
              </a:rPr>
              <a:t>How do you…</a:t>
            </a:r>
          </a:p>
          <a:p>
            <a:pPr>
              <a:buNone/>
            </a:pPr>
            <a:endParaRPr lang="en-US" dirty="0" smtClean="0">
              <a:solidFill>
                <a:srgbClr val="007144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7144"/>
                </a:solidFill>
              </a:rPr>
              <a:t>….</a:t>
            </a:r>
            <a:r>
              <a:rPr lang="en-US" sz="3600" dirty="0" smtClean="0">
                <a:solidFill>
                  <a:srgbClr val="007144"/>
                </a:solidFill>
              </a:rPr>
              <a:t>find an open job position?</a:t>
            </a:r>
          </a:p>
          <a:p>
            <a:pPr>
              <a:buNone/>
            </a:pPr>
            <a:endParaRPr lang="en-US" sz="3600" dirty="0" smtClean="0">
              <a:solidFill>
                <a:srgbClr val="007144"/>
              </a:solidFill>
            </a:endParaRPr>
          </a:p>
          <a:p>
            <a:pPr lvl="1"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….fill out a job application and offer a resume?</a:t>
            </a:r>
          </a:p>
          <a:p>
            <a:pPr>
              <a:buNone/>
            </a:pPr>
            <a:endParaRPr lang="en-US" sz="3600" dirty="0" smtClean="0">
              <a:solidFill>
                <a:srgbClr val="007144"/>
              </a:solidFill>
            </a:endParaRPr>
          </a:p>
          <a:p>
            <a:pPr lvl="1"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….participate in a job interview?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1470992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A written summary of a person's education, skills, and work experience.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50" y="2981739"/>
            <a:ext cx="5067300" cy="284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435" y="1609538"/>
            <a:ext cx="810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144"/>
                </a:solidFill>
              </a:rPr>
              <a:t>Practice Your Job Interview Skills</a:t>
            </a:r>
            <a:endParaRPr lang="en-US" sz="4000" dirty="0">
              <a:solidFill>
                <a:srgbClr val="0071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72352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Activity</a:t>
            </a:r>
            <a:br>
              <a:rPr lang="en-US" sz="2000" dirty="0" smtClean="0"/>
            </a:br>
            <a:r>
              <a:rPr lang="en-US" sz="2000" dirty="0" smtClean="0"/>
              <a:t>(15 minutes)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781" y="2610221"/>
            <a:ext cx="5510907" cy="335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270" y="937911"/>
            <a:ext cx="2146164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003" y="607538"/>
            <a:ext cx="1648017" cy="1415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7384" y="3067076"/>
            <a:ext cx="728270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007144"/>
                </a:solidFill>
              </a:rPr>
              <a:t>What tips did you learn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4788092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Future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Six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How to Keep (or Lose) a Job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5"/>
            <a:ext cx="7317046" cy="2708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Differentiate between technical skills and soft skills.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Describe specific soft skills they already possess and those they need to practice.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Soft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042"/>
            <a:ext cx="4166486" cy="382312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144"/>
                </a:solidFill>
              </a:rPr>
              <a:t>Personal attributes and abilities not directly tied to a specific job title but which are needed in most jobs.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9" y="1577008"/>
            <a:ext cx="3452191" cy="428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907"/>
            <a:ext cx="8229600" cy="113885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Technical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266"/>
            <a:ext cx="8229600" cy="365912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The abilities and knowledge used in a specific profession.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416" y="3664278"/>
            <a:ext cx="3973167" cy="259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6225" y="554744"/>
            <a:ext cx="7646505" cy="17257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007144"/>
                </a:solidFill>
              </a:rPr>
              <a:t>How can you keep or lose a job?</a:t>
            </a:r>
            <a:endParaRPr lang="en-US" sz="40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06" y="2504661"/>
            <a:ext cx="6667364" cy="24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23391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Activity</a:t>
            </a:r>
            <a:br>
              <a:rPr lang="en-US" sz="2000" dirty="0" smtClean="0"/>
            </a:br>
            <a:r>
              <a:rPr lang="en-US" sz="2000" dirty="0" smtClean="0"/>
              <a:t>(20 minutes)</a:t>
            </a:r>
            <a:endParaRPr lang="en-US" sz="2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54437" y="1374097"/>
            <a:ext cx="5611021" cy="17257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007144"/>
                </a:solidFill>
              </a:rPr>
              <a:t>Create your career blog</a:t>
            </a:r>
            <a:endParaRPr lang="en-US" sz="4000" dirty="0">
              <a:solidFill>
                <a:srgbClr val="00714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180" y="5055829"/>
            <a:ext cx="182482" cy="142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736" y="2869728"/>
            <a:ext cx="4184425" cy="251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Logo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539"/>
            <a:ext cx="8229600" cy="4220686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144"/>
                </a:solidFill>
              </a:rPr>
              <a:t>A recognizable graphic design element that represents a business, a product, or a  person.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847" y="4181056"/>
            <a:ext cx="926849" cy="926849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03" y="4181056"/>
            <a:ext cx="1143000" cy="1143000"/>
          </a:xfrm>
          <a:prstGeom prst="rect">
            <a:avLst/>
          </a:prstGeom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9185" y="3409451"/>
            <a:ext cx="2338763" cy="2227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926" y="332394"/>
            <a:ext cx="2078775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2335523"/>
            <a:ext cx="8229600" cy="3924556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607" y="274638"/>
            <a:ext cx="2146867" cy="1843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5514" y="2688609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Most jobs are </a:t>
            </a:r>
            <a:r>
              <a:rPr lang="en-US" sz="3200" u="sng" dirty="0" smtClean="0"/>
              <a:t>earned</a:t>
            </a:r>
            <a:r>
              <a:rPr lang="en-US" sz="3200" dirty="0" smtClean="0"/>
              <a:t> through good         career planning and strong technical skills.         But, often, jobs are </a:t>
            </a:r>
            <a:r>
              <a:rPr lang="en-US" sz="3200" u="sng" dirty="0" smtClean="0"/>
              <a:t>lost</a:t>
            </a:r>
            <a:r>
              <a:rPr lang="en-US" sz="3200" dirty="0" smtClean="0"/>
              <a:t> because of          poor soft skills.</a:t>
            </a:r>
          </a:p>
          <a:p>
            <a:endParaRPr lang="en-US" sz="3200" dirty="0" smtClean="0"/>
          </a:p>
          <a:p>
            <a:r>
              <a:rPr lang="en-US" sz="3200" dirty="0" smtClean="0"/>
              <a:t>Personal behavior matters in the workplace!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75" y="19976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Certificates of Achievement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3480179"/>
            <a:ext cx="8598089" cy="1078174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>
                <a:solidFill>
                  <a:srgbClr val="007144"/>
                </a:solidFill>
              </a:rPr>
              <a:t>Thank you for participating in                             Junior Achievement!</a:t>
            </a:r>
            <a:endParaRPr lang="en-US" b="1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4077" y="274637"/>
            <a:ext cx="1517397" cy="1303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Tagline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1881809"/>
            <a:ext cx="8584441" cy="41014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144"/>
                </a:solidFill>
              </a:rPr>
              <a:t>A brief slogan used in marketing to define a business, a product, or a person.</a:t>
            </a:r>
          </a:p>
          <a:p>
            <a:pPr>
              <a:buNone/>
            </a:pPr>
            <a:endParaRPr lang="en-US" dirty="0" smtClean="0">
              <a:solidFill>
                <a:srgbClr val="007144"/>
              </a:solidFill>
            </a:endParaRP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Finger </a:t>
            </a:r>
            <a:r>
              <a:rPr lang="en-US" dirty="0" err="1" smtClean="0">
                <a:solidFill>
                  <a:srgbClr val="007144"/>
                </a:solidFill>
              </a:rPr>
              <a:t>lickin</a:t>
            </a:r>
            <a:r>
              <a:rPr lang="en-US" dirty="0" smtClean="0">
                <a:solidFill>
                  <a:srgbClr val="007144"/>
                </a:solidFill>
              </a:rPr>
              <a:t>’ good</a:t>
            </a: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Have it your way</a:t>
            </a: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Melts in your mouth, not in your hands</a:t>
            </a: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They’re….Gr-r-</a:t>
            </a:r>
            <a:r>
              <a:rPr lang="en-US" dirty="0" err="1" smtClean="0">
                <a:solidFill>
                  <a:srgbClr val="007144"/>
                </a:solidFill>
              </a:rPr>
              <a:t>reat</a:t>
            </a:r>
            <a:r>
              <a:rPr lang="en-US" dirty="0" smtClean="0">
                <a:solidFill>
                  <a:srgbClr val="007144"/>
                </a:solidFill>
              </a:rPr>
              <a:t>!</a:t>
            </a: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r>
              <a:rPr lang="en-US" sz="1200" dirty="0" smtClean="0"/>
              <a:t>		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1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Personal Brand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009"/>
            <a:ext cx="8229600" cy="4406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144"/>
                </a:solidFill>
              </a:rPr>
              <a:t>Personal branding highlights what you are known for, what people seek you out for and what you want to </a:t>
            </a:r>
            <a:r>
              <a:rPr lang="en-US" smtClean="0">
                <a:solidFill>
                  <a:srgbClr val="007144"/>
                </a:solidFill>
              </a:rPr>
              <a:t>be known </a:t>
            </a:r>
            <a:r>
              <a:rPr lang="en-US" dirty="0" smtClean="0">
                <a:solidFill>
                  <a:srgbClr val="007144"/>
                </a:solidFill>
              </a:rPr>
              <a:t>for.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714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144"/>
                </a:solidFill>
              </a:rPr>
              <a:t>Are you great at…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Math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Lacrosse</a:t>
            </a:r>
          </a:p>
          <a:p>
            <a:r>
              <a:rPr lang="en-US" dirty="0" smtClean="0">
                <a:solidFill>
                  <a:srgbClr val="007144"/>
                </a:solidFill>
              </a:rPr>
              <a:t>Being a supportive friend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Lady Gaga personal 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714" y="831228"/>
            <a:ext cx="7040356" cy="4787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Oprah Winfrey Personal 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106" y="470451"/>
            <a:ext cx="5489851" cy="5489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7411</TotalTime>
  <Words>962</Words>
  <Application>Microsoft Office PowerPoint</Application>
  <PresentationFormat>On-screen Show (4:3)</PresentationFormat>
  <Paragraphs>224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Custom Design</vt:lpstr>
      <vt:lpstr>Office Theme</vt:lpstr>
      <vt:lpstr>1_Office Theme</vt:lpstr>
      <vt:lpstr>2_Office Theme</vt:lpstr>
      <vt:lpstr>JA It’s My Future</vt:lpstr>
      <vt:lpstr> JA It’s My Future  Session One Objectives:   My Brand   </vt:lpstr>
      <vt:lpstr>Think of a trip you have taken…</vt:lpstr>
      <vt:lpstr>Brand </vt:lpstr>
      <vt:lpstr>Logo</vt:lpstr>
      <vt:lpstr>Tagline</vt:lpstr>
      <vt:lpstr>Personal Brand</vt:lpstr>
      <vt:lpstr>PowerPoint Presentation</vt:lpstr>
      <vt:lpstr>PowerPoint Presentation</vt:lpstr>
      <vt:lpstr>PowerPoint Presentation</vt:lpstr>
      <vt:lpstr>PowerPoint Presentation</vt:lpstr>
      <vt:lpstr>Brand Interview </vt:lpstr>
      <vt:lpstr>PowerPoint Presentation</vt:lpstr>
      <vt:lpstr>Activity (7 minutes)</vt:lpstr>
      <vt:lpstr>Review</vt:lpstr>
      <vt:lpstr> JA It’s My Future  Session Two Objectives:  Career Clusters   </vt:lpstr>
      <vt:lpstr>PowerPoint Presentation</vt:lpstr>
      <vt:lpstr>Your future</vt:lpstr>
      <vt:lpstr>Career Cluster</vt:lpstr>
      <vt:lpstr>PowerPoint Presentation</vt:lpstr>
      <vt:lpstr>Examine the Career Clusters</vt:lpstr>
      <vt:lpstr>PowerPoint Presentation</vt:lpstr>
      <vt:lpstr>Activity (10 minutes)</vt:lpstr>
      <vt:lpstr> Review</vt:lpstr>
      <vt:lpstr> JA It’s My Future  Session Three Objectives:  High Growth Careers   </vt:lpstr>
      <vt:lpstr>Skills</vt:lpstr>
      <vt:lpstr>Interests</vt:lpstr>
      <vt:lpstr>Work environment</vt:lpstr>
      <vt:lpstr>Job outlook</vt:lpstr>
      <vt:lpstr>High-growth jobs</vt:lpstr>
      <vt:lpstr>Activity (15 minutes)</vt:lpstr>
      <vt:lpstr>Review</vt:lpstr>
      <vt:lpstr> JA It’s My Future  Session Four Objectives:  Career Mapping  </vt:lpstr>
      <vt:lpstr>PowerPoint Presentation</vt:lpstr>
      <vt:lpstr>PowerPoint Presentation</vt:lpstr>
      <vt:lpstr>Activity (15 minutes)</vt:lpstr>
      <vt:lpstr>Fill In Your Personal Map</vt:lpstr>
      <vt:lpstr>Review</vt:lpstr>
      <vt:lpstr> JA It’s My Future  Session Five Objectives:  On the Hunt  </vt:lpstr>
      <vt:lpstr>Activity (15 minutes)</vt:lpstr>
      <vt:lpstr>PowerPoint Presentation</vt:lpstr>
      <vt:lpstr>Resume</vt:lpstr>
      <vt:lpstr>Activity (15 minutes)</vt:lpstr>
      <vt:lpstr>Review</vt:lpstr>
      <vt:lpstr> JA It’s My Future  Session Six Objectives:  How to Keep (or Lose) a Job  </vt:lpstr>
      <vt:lpstr>Soft Skills</vt:lpstr>
      <vt:lpstr>Technical Skills</vt:lpstr>
      <vt:lpstr>PowerPoint Presentation</vt:lpstr>
      <vt:lpstr>Activity (20 minutes)</vt:lpstr>
      <vt:lpstr>Review</vt:lpstr>
      <vt:lpstr>Certificates of Achievement</vt:lpstr>
    </vt:vector>
  </TitlesOfParts>
  <Company>Junior Achievement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Conditt</dc:creator>
  <cp:lastModifiedBy>Emily Leazer</cp:lastModifiedBy>
  <cp:revision>401</cp:revision>
  <dcterms:created xsi:type="dcterms:W3CDTF">2013-04-22T14:53:24Z</dcterms:created>
  <dcterms:modified xsi:type="dcterms:W3CDTF">2016-08-19T15:03:57Z</dcterms:modified>
</cp:coreProperties>
</file>