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  <p:sldMasterId id="2147483648" r:id="rId2"/>
  </p:sldMasterIdLst>
  <p:notesMasterIdLst>
    <p:notesMasterId r:id="rId38"/>
  </p:notesMasterIdLst>
  <p:handoutMasterIdLst>
    <p:handoutMasterId r:id="rId39"/>
  </p:handoutMasterIdLst>
  <p:sldIdLst>
    <p:sldId id="257" r:id="rId3"/>
    <p:sldId id="280" r:id="rId4"/>
    <p:sldId id="256" r:id="rId5"/>
    <p:sldId id="301" r:id="rId6"/>
    <p:sldId id="302" r:id="rId7"/>
    <p:sldId id="258" r:id="rId8"/>
    <p:sldId id="293" r:id="rId9"/>
    <p:sldId id="278" r:id="rId10"/>
    <p:sldId id="279" r:id="rId11"/>
    <p:sldId id="266" r:id="rId12"/>
    <p:sldId id="308" r:id="rId13"/>
    <p:sldId id="309" r:id="rId14"/>
    <p:sldId id="307" r:id="rId15"/>
    <p:sldId id="321" r:id="rId16"/>
    <p:sldId id="310" r:id="rId17"/>
    <p:sldId id="282" r:id="rId18"/>
    <p:sldId id="312" r:id="rId19"/>
    <p:sldId id="311" r:id="rId20"/>
    <p:sldId id="269" r:id="rId21"/>
    <p:sldId id="322" r:id="rId22"/>
    <p:sldId id="320" r:id="rId23"/>
    <p:sldId id="315" r:id="rId24"/>
    <p:sldId id="297" r:id="rId25"/>
    <p:sldId id="324" r:id="rId26"/>
    <p:sldId id="323" r:id="rId27"/>
    <p:sldId id="325" r:id="rId28"/>
    <p:sldId id="314" r:id="rId29"/>
    <p:sldId id="317" r:id="rId30"/>
    <p:sldId id="326" r:id="rId31"/>
    <p:sldId id="318" r:id="rId32"/>
    <p:sldId id="272" r:id="rId33"/>
    <p:sldId id="327" r:id="rId34"/>
    <p:sldId id="328" r:id="rId35"/>
    <p:sldId id="319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44"/>
    <a:srgbClr val="FFFF00"/>
    <a:srgbClr val="FFFF66"/>
    <a:srgbClr val="B1410F"/>
    <a:srgbClr val="923E64"/>
    <a:srgbClr val="3030A0"/>
    <a:srgbClr val="11AABF"/>
    <a:srgbClr val="C20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03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9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81351-685F-9446-9880-50966E79CF7B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C6906-1A76-4D48-A410-340239A30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9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753A0-663D-1E42-9751-DD1E544557C2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6B838-CA69-CF43-AB02-EBDA255DB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91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17" y="127960"/>
            <a:ext cx="8637268" cy="10902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7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5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2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4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6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1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4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backgroun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0"/>
            <a:ext cx="91313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2393" cy="1014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8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00714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footer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7823"/>
            <a:ext cx="9144000" cy="5638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83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5114" y="6330523"/>
            <a:ext cx="388551" cy="339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3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714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11200" y="457201"/>
            <a:ext cx="7772400" cy="218439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Arial"/>
                <a:cs typeface="Arial"/>
              </a:rPr>
              <a:t>JA Our Region </a:t>
            </a:r>
            <a:br>
              <a:rPr lang="en-US" sz="4800" b="1" dirty="0" smtClean="0">
                <a:latin typeface="Arial"/>
                <a:cs typeface="Arial"/>
              </a:rPr>
            </a:br>
            <a:endParaRPr lang="en-US" sz="4800" b="1" dirty="0">
              <a:latin typeface="Arial"/>
              <a:cs typeface="Arial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4051300"/>
            <a:ext cx="6400800" cy="1587500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Name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marL="342900" lvl="0" indent="-342900"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Company</a:t>
            </a:r>
          </a:p>
          <a:p>
            <a:pPr marL="342900" lvl="0" indent="-34290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14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689" y="1770896"/>
            <a:ext cx="3038621" cy="181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0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8806" y="548630"/>
            <a:ext cx="721672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Region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998806" y="1549667"/>
            <a:ext cx="7216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144"/>
                </a:solidFill>
              </a:rPr>
              <a:t>A geographic area united by similar characteristics.</a:t>
            </a:r>
            <a:endParaRPr lang="en-US" sz="2400" dirty="0">
              <a:solidFill>
                <a:srgbClr val="0071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6" t="2036" r="2441" b="3513"/>
          <a:stretch/>
        </p:blipFill>
        <p:spPr>
          <a:xfrm>
            <a:off x="1828799" y="2381250"/>
            <a:ext cx="5505451" cy="3562350"/>
          </a:xfrm>
          <a:prstGeom prst="rect">
            <a:avLst/>
          </a:prstGeom>
          <a:ln w="88900" cap="sq" cmpd="thickThin">
            <a:solidFill>
              <a:srgbClr val="00714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2151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028" y="1447838"/>
            <a:ext cx="8229600" cy="12382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007144"/>
                </a:solidFill>
              </a:rPr>
              <a:t>Something that is used to produce a good or service.</a:t>
            </a:r>
            <a:endParaRPr lang="en-US" sz="3600" dirty="0">
              <a:solidFill>
                <a:srgbClr val="00714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7067" y="2686087"/>
            <a:ext cx="3067049" cy="1790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7067" y="4635750"/>
            <a:ext cx="3067049" cy="185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81" y="4635750"/>
            <a:ext cx="3187258" cy="1853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255" y="3531241"/>
            <a:ext cx="2029489" cy="1586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81" y="2686087"/>
            <a:ext cx="3187258" cy="1790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32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826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Types of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6087"/>
            <a:ext cx="1807029" cy="452431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Capital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r</a:t>
            </a:r>
            <a:r>
              <a:rPr lang="en-US" sz="2400" b="1" dirty="0" smtClean="0">
                <a:solidFill>
                  <a:schemeClr val="bg1"/>
                </a:solidFill>
              </a:rPr>
              <a:t>esources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Human resources:</a:t>
            </a:r>
            <a:r>
              <a:rPr lang="en-US" sz="2400" dirty="0" smtClean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Natural resources:</a:t>
            </a:r>
            <a:r>
              <a:rPr lang="en-US" sz="2400" dirty="0" smtClean="0">
                <a:solidFill>
                  <a:schemeClr val="bg1"/>
                </a:solidFill>
              </a:rPr>
              <a:t>		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30928" y="1516087"/>
            <a:ext cx="55706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144"/>
                </a:solidFill>
              </a:rPr>
              <a:t>Buildings, tools, machines, and money that businesses use to make and sell goods and services.</a:t>
            </a:r>
          </a:p>
          <a:p>
            <a:endParaRPr lang="en-US" sz="2400" dirty="0" smtClean="0">
              <a:solidFill>
                <a:srgbClr val="007144"/>
              </a:solidFill>
            </a:endParaRPr>
          </a:p>
          <a:p>
            <a:r>
              <a:rPr lang="en-US" sz="2400" dirty="0" smtClean="0">
                <a:solidFill>
                  <a:srgbClr val="007144"/>
                </a:solidFill>
              </a:rPr>
              <a:t>People who do the work that businesses need to make and sell goods and services.</a:t>
            </a:r>
            <a:endParaRPr lang="en-US" sz="2400" dirty="0">
              <a:solidFill>
                <a:srgbClr val="007144"/>
              </a:solidFill>
            </a:endParaRPr>
          </a:p>
          <a:p>
            <a:endParaRPr lang="en-US" sz="2400" dirty="0" smtClean="0">
              <a:solidFill>
                <a:srgbClr val="007144"/>
              </a:solidFill>
            </a:endParaRPr>
          </a:p>
          <a:p>
            <a:r>
              <a:rPr lang="en-US" sz="2400" dirty="0" smtClean="0">
                <a:solidFill>
                  <a:srgbClr val="007144"/>
                </a:solidFill>
              </a:rPr>
              <a:t>Things that occur naturally, such as air, water, minerals, and trees, that businesses need to make and sell goods and services.</a:t>
            </a:r>
          </a:p>
        </p:txBody>
      </p:sp>
    </p:spTree>
    <p:extLst>
      <p:ext uri="{BB962C8B-B14F-4D97-AF65-F5344CB8AC3E}">
        <p14:creationId xmlns:p14="http://schemas.microsoft.com/office/powerpoint/2010/main" val="8222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4832" y="844617"/>
            <a:ext cx="18685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Goods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6411" y="1864577"/>
            <a:ext cx="3723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144"/>
                </a:solidFill>
              </a:rPr>
              <a:t>Items that can be bought or sold.</a:t>
            </a:r>
            <a:endParaRPr lang="en-US" sz="2400" dirty="0">
              <a:solidFill>
                <a:srgbClr val="00714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3721" y="3423621"/>
            <a:ext cx="18685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Service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6411" y="4443581"/>
            <a:ext cx="3723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144"/>
                </a:solidFill>
              </a:rPr>
              <a:t>Work done for others, such as haircuts or car repairs.</a:t>
            </a:r>
            <a:endParaRPr lang="en-US" sz="2400" dirty="0">
              <a:solidFill>
                <a:srgbClr val="007144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411" y="750268"/>
            <a:ext cx="3352352" cy="2278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411" y="3423621"/>
            <a:ext cx="3352352" cy="2220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292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Create Your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144"/>
                </a:solidFill>
              </a:rPr>
              <a:t>Based on the resources in your region what could a possible business be?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007144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144"/>
                </a:solidFill>
              </a:rPr>
              <a:t>What is the name of your business?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007144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144"/>
                </a:solidFill>
              </a:rPr>
              <a:t>How could you advertise your business to the community?</a:t>
            </a:r>
            <a:endParaRPr lang="en-US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8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511" y="713777"/>
            <a:ext cx="1952979" cy="671537"/>
          </a:xfrm>
        </p:spPr>
        <p:txBody>
          <a:bodyPr>
            <a:noAutofit/>
          </a:bodyPr>
          <a:lstStyle/>
          <a:p>
            <a:r>
              <a:rPr lang="en-US" cap="none" dirty="0" smtClean="0">
                <a:latin typeface="+mn-lt"/>
              </a:rPr>
              <a:t>Review</a:t>
            </a:r>
            <a:endParaRPr lang="en-US" cap="none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360029"/>
            <a:ext cx="1607120" cy="13790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313" y="2686929"/>
            <a:ext cx="7746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7144"/>
                </a:solidFill>
              </a:rPr>
              <a:t>Successful entrepreneurs use available resources to make and sell goods and offer services.</a:t>
            </a:r>
            <a:endParaRPr lang="en-US" sz="3200" dirty="0">
              <a:solidFill>
                <a:srgbClr val="007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949325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Session 3</a:t>
            </a:r>
            <a:endParaRPr lang="en-US" sz="54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241935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Hot Dog Stand Game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14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Successful Entrepreneurs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144"/>
                </a:solidFill>
              </a:rPr>
              <a:t>How important is it for a business to make money?</a:t>
            </a:r>
          </a:p>
          <a:p>
            <a:pPr lvl="1"/>
            <a:r>
              <a:rPr lang="en-US" dirty="0" smtClean="0">
                <a:solidFill>
                  <a:srgbClr val="007144"/>
                </a:solidFill>
              </a:rPr>
              <a:t>What does a business do with the money it makes?</a:t>
            </a:r>
          </a:p>
          <a:p>
            <a:pPr lvl="1"/>
            <a:endParaRPr lang="en-US" dirty="0">
              <a:solidFill>
                <a:srgbClr val="007144"/>
              </a:solidFill>
            </a:endParaRPr>
          </a:p>
          <a:p>
            <a:r>
              <a:rPr lang="en-US" dirty="0" smtClean="0">
                <a:solidFill>
                  <a:srgbClr val="007144"/>
                </a:solidFill>
              </a:rPr>
              <a:t>What traits do successful entrepreneurs need?</a:t>
            </a:r>
          </a:p>
          <a:p>
            <a:endParaRPr lang="en-US" dirty="0">
              <a:solidFill>
                <a:srgbClr val="007144"/>
              </a:solidFill>
            </a:endParaRPr>
          </a:p>
          <a:p>
            <a:r>
              <a:rPr lang="en-US" dirty="0" smtClean="0">
                <a:solidFill>
                  <a:srgbClr val="007144"/>
                </a:solidFill>
              </a:rPr>
              <a:t>Do you have what it takes?</a:t>
            </a:r>
          </a:p>
          <a:p>
            <a:endParaRPr lang="en-US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8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826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Business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04951"/>
            <a:ext cx="2168966" cy="462914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Advertising: </a:t>
            </a:r>
          </a:p>
          <a:p>
            <a:pPr marL="0" indent="0">
              <a:buNone/>
            </a:pPr>
            <a:endParaRPr lang="en-US" sz="2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Customer:	</a:t>
            </a:r>
          </a:p>
          <a:p>
            <a:pPr marL="0" indent="0">
              <a:buNone/>
            </a:pPr>
            <a:endParaRPr lang="en-US" sz="2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Expense:	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Loss:</a:t>
            </a:r>
          </a:p>
          <a:p>
            <a:pPr marL="0" indent="0">
              <a:buNone/>
            </a:pPr>
            <a:endParaRPr lang="en-US" sz="2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Profit:</a:t>
            </a:r>
          </a:p>
          <a:p>
            <a:pPr marL="0" indent="0">
              <a:buNone/>
            </a:pPr>
            <a:endParaRPr lang="en-US" sz="2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Revenue: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6167" y="1504951"/>
            <a:ext cx="6203223" cy="449353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200" dirty="0" smtClean="0">
                <a:solidFill>
                  <a:srgbClr val="007144"/>
                </a:solidFill>
              </a:rPr>
              <a:t>Persuading customers to buy a good or service.</a:t>
            </a:r>
          </a:p>
          <a:p>
            <a:endParaRPr lang="en-US" sz="2200" dirty="0" smtClean="0">
              <a:solidFill>
                <a:srgbClr val="007144"/>
              </a:solidFill>
            </a:endParaRPr>
          </a:p>
          <a:p>
            <a:r>
              <a:rPr lang="en-US" sz="2200" dirty="0" smtClean="0">
                <a:solidFill>
                  <a:srgbClr val="007144"/>
                </a:solidFill>
              </a:rPr>
              <a:t>A person who buys something.</a:t>
            </a:r>
          </a:p>
          <a:p>
            <a:endParaRPr lang="en-US" sz="2200" dirty="0">
              <a:solidFill>
                <a:srgbClr val="007144"/>
              </a:solidFill>
            </a:endParaRPr>
          </a:p>
          <a:p>
            <a:r>
              <a:rPr lang="en-US" sz="2200" dirty="0" smtClean="0">
                <a:solidFill>
                  <a:srgbClr val="007144"/>
                </a:solidFill>
              </a:rPr>
              <a:t>Money spent to buy resources.</a:t>
            </a:r>
          </a:p>
          <a:p>
            <a:endParaRPr lang="en-US" sz="2200" dirty="0">
              <a:solidFill>
                <a:srgbClr val="007144"/>
              </a:solidFill>
            </a:endParaRPr>
          </a:p>
          <a:p>
            <a:r>
              <a:rPr lang="en-US" sz="2200" dirty="0" smtClean="0">
                <a:solidFill>
                  <a:srgbClr val="007144"/>
                </a:solidFill>
              </a:rPr>
              <a:t>When a business pays more in expenses than it makes in sales.</a:t>
            </a:r>
          </a:p>
          <a:p>
            <a:endParaRPr lang="en-US" sz="2200" dirty="0">
              <a:solidFill>
                <a:srgbClr val="007144"/>
              </a:solidFill>
            </a:endParaRPr>
          </a:p>
          <a:p>
            <a:r>
              <a:rPr lang="en-US" sz="2200" dirty="0" smtClean="0">
                <a:solidFill>
                  <a:srgbClr val="007144"/>
                </a:solidFill>
              </a:rPr>
              <a:t>When a business makes some money in sales than it spends in expenses.</a:t>
            </a:r>
          </a:p>
          <a:p>
            <a:endParaRPr lang="en-US" sz="2200" dirty="0">
              <a:solidFill>
                <a:srgbClr val="007144"/>
              </a:solidFill>
            </a:endParaRPr>
          </a:p>
          <a:p>
            <a:r>
              <a:rPr lang="en-US" sz="2200" dirty="0" smtClean="0">
                <a:solidFill>
                  <a:srgbClr val="007144"/>
                </a:solidFill>
              </a:rPr>
              <a:t>Money earned from sales.</a:t>
            </a:r>
            <a:endParaRPr lang="en-US" sz="2200" dirty="0">
              <a:solidFill>
                <a:srgbClr val="007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8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Business Tasks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000250"/>
            <a:ext cx="8229600" cy="3416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extrusionClr>
                <a:schemeClr val="bg1"/>
              </a:extrusionClr>
            </a:sp3d>
          </a:bodyPr>
          <a:lstStyle/>
          <a:p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Task 1:  </a:t>
            </a:r>
            <a:r>
              <a:rPr lang="en-US" dirty="0" smtClean="0">
                <a:solidFill>
                  <a:srgbClr val="007144"/>
                </a:solidFill>
              </a:rPr>
              <a:t>	Pay for the resources you need for your business. </a:t>
            </a:r>
            <a:r>
              <a:rPr lang="en-US" b="1" dirty="0" smtClean="0">
                <a:solidFill>
                  <a:srgbClr val="007144"/>
                </a:solidFill>
              </a:rPr>
              <a:t>Expenses</a:t>
            </a:r>
          </a:p>
          <a:p>
            <a:endParaRPr lang="en-US" dirty="0">
              <a:solidFill>
                <a:srgbClr val="007144"/>
              </a:solidFill>
            </a:endParaRPr>
          </a:p>
          <a:p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Task 2</a:t>
            </a:r>
            <a:r>
              <a:rPr lang="en-US" dirty="0" smtClean="0">
                <a:solidFill>
                  <a:srgbClr val="007144"/>
                </a:solidFill>
              </a:rPr>
              <a:t>:  	Get the word out about your product through </a:t>
            </a:r>
            <a:r>
              <a:rPr lang="en-US" b="1" dirty="0" smtClean="0">
                <a:solidFill>
                  <a:srgbClr val="007144"/>
                </a:solidFill>
              </a:rPr>
              <a:t>advertising</a:t>
            </a:r>
            <a:r>
              <a:rPr lang="en-US" dirty="0" smtClean="0">
                <a:solidFill>
                  <a:srgbClr val="007144"/>
                </a:solidFill>
              </a:rPr>
              <a:t>.</a:t>
            </a:r>
          </a:p>
          <a:p>
            <a:endParaRPr lang="en-US" dirty="0">
              <a:solidFill>
                <a:srgbClr val="007144"/>
              </a:solidFill>
            </a:endParaRPr>
          </a:p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Task 3</a:t>
            </a:r>
            <a:r>
              <a:rPr lang="en-US" dirty="0" smtClean="0">
                <a:solidFill>
                  <a:srgbClr val="007144"/>
                </a:solidFill>
              </a:rPr>
              <a:t>:  	Set your price and sell your product.  </a:t>
            </a:r>
            <a:r>
              <a:rPr lang="en-US" b="1" dirty="0" smtClean="0">
                <a:solidFill>
                  <a:srgbClr val="007144"/>
                </a:solidFill>
              </a:rPr>
              <a:t>Revenue</a:t>
            </a:r>
            <a:endParaRPr lang="en-US" dirty="0" smtClean="0">
              <a:solidFill>
                <a:srgbClr val="007144"/>
              </a:solidFill>
            </a:endParaRPr>
          </a:p>
          <a:p>
            <a:endParaRPr lang="en-US" dirty="0">
              <a:solidFill>
                <a:srgbClr val="007144"/>
              </a:solidFill>
            </a:endParaRPr>
          </a:p>
          <a:p>
            <a:r>
              <a:rPr lang="en-US" b="1" spc="5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Task 4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  </a:t>
            </a:r>
            <a:r>
              <a:rPr lang="en-US" dirty="0" smtClean="0">
                <a:solidFill>
                  <a:srgbClr val="007144"/>
                </a:solidFill>
              </a:rPr>
              <a:t>Treat your customers well.</a:t>
            </a:r>
          </a:p>
          <a:p>
            <a:endParaRPr lang="en-US" dirty="0">
              <a:solidFill>
                <a:srgbClr val="007144"/>
              </a:solidFill>
            </a:endParaRPr>
          </a:p>
          <a:p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Task 5:  </a:t>
            </a:r>
            <a:r>
              <a:rPr lang="en-US" dirty="0" smtClean="0">
                <a:solidFill>
                  <a:srgbClr val="007144"/>
                </a:solidFill>
              </a:rPr>
              <a:t>	Make tough business </a:t>
            </a:r>
            <a:r>
              <a:rPr lang="en-US" b="1" dirty="0" smtClean="0">
                <a:solidFill>
                  <a:srgbClr val="007144"/>
                </a:solidFill>
              </a:rPr>
              <a:t>decisions</a:t>
            </a:r>
            <a:r>
              <a:rPr lang="en-US" dirty="0" smtClean="0">
                <a:solidFill>
                  <a:srgbClr val="007144"/>
                </a:solidFill>
              </a:rPr>
              <a:t> as they arise.</a:t>
            </a:r>
          </a:p>
          <a:p>
            <a:endParaRPr lang="en-US" dirty="0">
              <a:solidFill>
                <a:srgbClr val="007144"/>
              </a:solidFill>
            </a:endParaRPr>
          </a:p>
          <a:p>
            <a:r>
              <a:rPr lang="en-US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Task 6</a:t>
            </a:r>
            <a:r>
              <a:rPr lang="en-US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:  </a:t>
            </a:r>
            <a:r>
              <a:rPr lang="en-US" dirty="0" smtClean="0">
                <a:solidFill>
                  <a:srgbClr val="007144"/>
                </a:solidFill>
              </a:rPr>
              <a:t>	Carefully track your expenses and revenue so that you will know if 			you make a</a:t>
            </a:r>
            <a:r>
              <a:rPr lang="en-US" b="1" dirty="0" smtClean="0">
                <a:solidFill>
                  <a:srgbClr val="007144"/>
                </a:solidFill>
              </a:rPr>
              <a:t> profit </a:t>
            </a:r>
            <a:r>
              <a:rPr lang="en-US" dirty="0" smtClean="0">
                <a:solidFill>
                  <a:srgbClr val="007144"/>
                </a:solidFill>
              </a:rPr>
              <a:t>or have a </a:t>
            </a:r>
            <a:r>
              <a:rPr lang="en-US" b="1" dirty="0" smtClean="0">
                <a:solidFill>
                  <a:srgbClr val="007144"/>
                </a:solidFill>
              </a:rPr>
              <a:t>loss</a:t>
            </a:r>
            <a:r>
              <a:rPr lang="en-US" dirty="0" smtClean="0">
                <a:solidFill>
                  <a:srgbClr val="007144"/>
                </a:solidFill>
              </a:rPr>
              <a:t>.</a:t>
            </a:r>
            <a:endParaRPr lang="en-US" dirty="0">
              <a:solidFill>
                <a:srgbClr val="007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8725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Session 1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1010" y="2927349"/>
            <a:ext cx="7076048" cy="150397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</a:rPr>
              <a:t>Am I an Entrepreneur?</a:t>
            </a:r>
            <a:endParaRPr lang="en-US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44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Hot Dog Stand Game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368" y="1982152"/>
            <a:ext cx="7549264" cy="3783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2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511" y="713777"/>
            <a:ext cx="1952979" cy="671537"/>
          </a:xfrm>
        </p:spPr>
        <p:txBody>
          <a:bodyPr>
            <a:noAutofit/>
          </a:bodyPr>
          <a:lstStyle/>
          <a:p>
            <a:r>
              <a:rPr lang="en-US" cap="none" dirty="0" smtClean="0">
                <a:latin typeface="+mn-lt"/>
              </a:rPr>
              <a:t>Review</a:t>
            </a:r>
            <a:endParaRPr lang="en-US" cap="none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360029"/>
            <a:ext cx="1607120" cy="13790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313" y="2686929"/>
            <a:ext cx="77464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Businesses have to have more revenue than expenses to be successful.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14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Remember the key tasks you need to complete to start your own business.</a:t>
            </a:r>
            <a:endParaRPr lang="en-US" sz="2400" dirty="0">
              <a:solidFill>
                <a:srgbClr val="007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949325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Session 4</a:t>
            </a:r>
            <a:endParaRPr lang="en-US" sz="54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241935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Entrepreneurs are Problem Solvers</a:t>
            </a:r>
          </a:p>
          <a:p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30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The Ups and Downs </a:t>
            </a:r>
            <a:br>
              <a:rPr lang="en-US" b="1" dirty="0" smtClean="0"/>
            </a:br>
            <a:r>
              <a:rPr lang="en-US" b="1" dirty="0" smtClean="0"/>
              <a:t>of Operating a Business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7877" y="1498431"/>
            <a:ext cx="794824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007144"/>
                </a:solidFill>
              </a:rPr>
              <a:t>Businesses can face many problems day-to-day.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rgbClr val="00714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007144"/>
                </a:solidFill>
              </a:rPr>
              <a:t>What problems might a business or your school need to fix?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rgbClr val="00714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007144"/>
                </a:solidFill>
              </a:rPr>
              <a:t>What are problems a business has little control over?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rgbClr val="00714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007144"/>
                </a:solidFill>
              </a:rPr>
              <a:t>If a business has no power to correct a problem how can they deal with it?</a:t>
            </a:r>
            <a:endParaRPr lang="en-US" sz="2700" dirty="0">
              <a:solidFill>
                <a:srgbClr val="007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2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4832" y="844617"/>
            <a:ext cx="18685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Risk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6411" y="1864577"/>
            <a:ext cx="3723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144"/>
                </a:solidFill>
              </a:rPr>
              <a:t>The chance of loss or failure when making a business decision.</a:t>
            </a:r>
            <a:endParaRPr lang="en-US" sz="2400" dirty="0">
              <a:solidFill>
                <a:srgbClr val="00714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1687" y="3423621"/>
            <a:ext cx="18685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Reward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92157" y="4443581"/>
            <a:ext cx="3723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144"/>
                </a:solidFill>
              </a:rPr>
              <a:t>What can be gained in making a business decision.</a:t>
            </a:r>
            <a:endParaRPr lang="en-US" sz="2400" dirty="0">
              <a:solidFill>
                <a:srgbClr val="0071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597" y="844617"/>
            <a:ext cx="3478696" cy="2400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631" y="3716008"/>
            <a:ext cx="3478696" cy="2400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242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Problem-Solver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611923"/>
            <a:ext cx="8229600" cy="45243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extrusionClr>
                <a:schemeClr val="bg1"/>
              </a:extrusionClr>
            </a:sp3d>
          </a:bodyPr>
          <a:lstStyle/>
          <a:p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Step 1:  </a:t>
            </a:r>
            <a:r>
              <a:rPr lang="en-US" sz="2400" dirty="0" smtClean="0">
                <a:solidFill>
                  <a:srgbClr val="007144"/>
                </a:solidFill>
              </a:rPr>
              <a:t>	Clearly describe the problem.</a:t>
            </a:r>
          </a:p>
          <a:p>
            <a:endParaRPr lang="en-US" sz="2400" dirty="0">
              <a:solidFill>
                <a:srgbClr val="007144"/>
              </a:solidFill>
            </a:endParaRPr>
          </a:p>
          <a:p>
            <a:r>
              <a:rPr lang="en-US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Step 2</a:t>
            </a:r>
            <a:r>
              <a:rPr lang="en-US" sz="2400" dirty="0" smtClean="0">
                <a:solidFill>
                  <a:srgbClr val="007144"/>
                </a:solidFill>
              </a:rPr>
              <a:t>:  	Brainstorm a list of possible solutions.</a:t>
            </a:r>
          </a:p>
          <a:p>
            <a:endParaRPr lang="en-US" sz="2400" dirty="0">
              <a:solidFill>
                <a:srgbClr val="007144"/>
              </a:solidFill>
            </a:endParaRPr>
          </a:p>
          <a:p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Step 3</a:t>
            </a:r>
            <a:r>
              <a:rPr lang="en-US" sz="2400" dirty="0" smtClean="0">
                <a:solidFill>
                  <a:srgbClr val="007144"/>
                </a:solidFill>
              </a:rPr>
              <a:t>:  	Make a list of the risks and rewards for each 				solution.</a:t>
            </a:r>
          </a:p>
          <a:p>
            <a:endParaRPr lang="en-US" sz="2400" dirty="0">
              <a:solidFill>
                <a:srgbClr val="007144"/>
              </a:solidFill>
            </a:endParaRPr>
          </a:p>
          <a:p>
            <a:r>
              <a:rPr lang="en-US" sz="2400" b="1" spc="5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Step 4</a:t>
            </a:r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  	</a:t>
            </a:r>
            <a:r>
              <a:rPr lang="en-US" sz="2400" dirty="0" smtClean="0">
                <a:solidFill>
                  <a:srgbClr val="007144"/>
                </a:solidFill>
              </a:rPr>
              <a:t>Weigh each decision to see which one has the 				most rewards and the least risks.</a:t>
            </a:r>
          </a:p>
          <a:p>
            <a:endParaRPr lang="en-US" sz="2400" dirty="0">
              <a:solidFill>
                <a:srgbClr val="007144"/>
              </a:solidFill>
            </a:endParaRPr>
          </a:p>
          <a:p>
            <a:r>
              <a:rPr lang="en-US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Step 5:  	</a:t>
            </a:r>
            <a:r>
              <a:rPr lang="en-US" sz="2400" dirty="0" smtClean="0">
                <a:solidFill>
                  <a:srgbClr val="007144"/>
                </a:solidFill>
              </a:rPr>
              <a:t>Make a decision that has the most rewards and 			the least risks.</a:t>
            </a:r>
            <a:endParaRPr lang="en-US" sz="2400" dirty="0">
              <a:solidFill>
                <a:srgbClr val="007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1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Problem Solver Catcher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969080"/>
            <a:ext cx="38100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79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511" y="713777"/>
            <a:ext cx="1952979" cy="671537"/>
          </a:xfrm>
        </p:spPr>
        <p:txBody>
          <a:bodyPr>
            <a:noAutofit/>
          </a:bodyPr>
          <a:lstStyle/>
          <a:p>
            <a:r>
              <a:rPr lang="en-US" cap="none" dirty="0" smtClean="0">
                <a:latin typeface="+mn-lt"/>
              </a:rPr>
              <a:t>Review</a:t>
            </a:r>
            <a:endParaRPr lang="en-US" cap="none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360029"/>
            <a:ext cx="1607120" cy="13790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313" y="2686929"/>
            <a:ext cx="77464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Successful entrepreneurs face business problems daily.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1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Carefully consider risks and rewards.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1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The five steps to problem solving work for other problems in life too.</a:t>
            </a:r>
            <a:endParaRPr lang="en-US" sz="2400" dirty="0">
              <a:solidFill>
                <a:srgbClr val="007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5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949325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Session 5</a:t>
            </a:r>
            <a:endParaRPr lang="en-US" sz="54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241935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My Region of </a:t>
            </a:r>
          </a:p>
          <a:p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the World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3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Running a Large Business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7877" y="1958171"/>
            <a:ext cx="794824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007144"/>
                </a:solidFill>
              </a:rPr>
              <a:t>Would you rather be a big fish in small pond or a small fish in a big pond?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rgbClr val="00714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007144"/>
                </a:solidFill>
              </a:rPr>
              <a:t>What challenges would an entrepreneur face it they wanted to expand beyond their region?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rgbClr val="00714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007144"/>
                </a:solidFill>
              </a:rPr>
              <a:t>How can global events affect a regional business?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rgbClr val="007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1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19311" y="294529"/>
            <a:ext cx="610537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Entrepreneur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519311" y="1512650"/>
            <a:ext cx="6105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144"/>
                </a:solidFill>
              </a:rPr>
              <a:t>A person who uses resources to start a business.</a:t>
            </a:r>
            <a:endParaRPr lang="en-US" sz="3200" dirty="0">
              <a:solidFill>
                <a:srgbClr val="00714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373" y="3038548"/>
            <a:ext cx="4988609" cy="2804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51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226" y="1046964"/>
            <a:ext cx="4569163" cy="47823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4832" y="462189"/>
            <a:ext cx="248310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Supplier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8757" y="1347997"/>
            <a:ext cx="4275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144"/>
                </a:solidFill>
              </a:rPr>
              <a:t>Someone whose business it is to supply a service or a good to other businesses.</a:t>
            </a:r>
            <a:endParaRPr lang="en-US" sz="2400" dirty="0">
              <a:solidFill>
                <a:srgbClr val="00714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6181" y="3373832"/>
            <a:ext cx="288040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Supply Chain</a:t>
            </a:r>
            <a:endParaRPr lang="en-US" dirty="0"/>
          </a:p>
        </p:txBody>
      </p:sp>
      <p:pic>
        <p:nvPicPr>
          <p:cNvPr id="12" name="Picture 11" hidden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061" y="2686025"/>
            <a:ext cx="3609053" cy="27067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8757" y="4259640"/>
            <a:ext cx="4156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144"/>
                </a:solidFill>
              </a:rPr>
              <a:t>The system of changing resources into goods or services and getting them to the buyer.</a:t>
            </a:r>
            <a:endParaRPr lang="en-US" sz="2400" dirty="0">
              <a:solidFill>
                <a:srgbClr val="007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7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Interdependence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866" y="1930980"/>
            <a:ext cx="6655118" cy="194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100" y="4019550"/>
            <a:ext cx="6724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144"/>
                </a:solidFill>
              </a:rPr>
              <a:t>When individuals or groups depend on one another.</a:t>
            </a:r>
            <a:endParaRPr lang="en-US" sz="3600" dirty="0">
              <a:solidFill>
                <a:srgbClr val="007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1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Build a Computer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892880"/>
            <a:ext cx="4953000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54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Supply Chain Review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591893"/>
            <a:ext cx="7948246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Why are there so many suppliers involved in making a single product?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14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How did you feel when you discovered you couldn’t get a part you needed?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14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What would happen if a supplier did not trade fairly?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14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If a foreign supplier experienced a delay in shipping a seasonal supply how would you fix the problem?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14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Could you see yourself as the owner of a big business?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rgbClr val="007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1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511" y="713777"/>
            <a:ext cx="1952979" cy="671537"/>
          </a:xfrm>
        </p:spPr>
        <p:txBody>
          <a:bodyPr>
            <a:noAutofit/>
          </a:bodyPr>
          <a:lstStyle/>
          <a:p>
            <a:r>
              <a:rPr lang="en-US" cap="none" dirty="0" smtClean="0">
                <a:latin typeface="+mn-lt"/>
              </a:rPr>
              <a:t>Review</a:t>
            </a:r>
            <a:endParaRPr lang="en-US" cap="none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360029"/>
            <a:ext cx="1607120" cy="13790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313" y="2686929"/>
            <a:ext cx="77464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144"/>
                </a:solidFill>
              </a:rPr>
              <a:t>All the businesses and countries that are part of a supply chain are affected when the supply chain is disrupted.</a:t>
            </a:r>
            <a:endParaRPr lang="en-US" sz="2800" dirty="0">
              <a:solidFill>
                <a:srgbClr val="007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JA – Our Region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Graduation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81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19311" y="294529"/>
            <a:ext cx="610537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Innovation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519311" y="1512650"/>
            <a:ext cx="6105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144"/>
                </a:solidFill>
              </a:rPr>
              <a:t>A new device or a new way of doing something.</a:t>
            </a:r>
            <a:endParaRPr lang="en-US" sz="3200" dirty="0">
              <a:solidFill>
                <a:srgbClr val="0071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2838450"/>
            <a:ext cx="5405438" cy="3200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340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19311" y="294529"/>
            <a:ext cx="610537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Invention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950744" y="1416580"/>
            <a:ext cx="3713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144"/>
                </a:solidFill>
              </a:rPr>
              <a:t>To make or think of something that did not exist before.</a:t>
            </a:r>
            <a:endParaRPr lang="en-US" sz="3600" dirty="0">
              <a:solidFill>
                <a:srgbClr val="00714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456" y="1562729"/>
            <a:ext cx="3075093" cy="2162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925" y="4054145"/>
            <a:ext cx="3075093" cy="2162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56" y="4054144"/>
            <a:ext cx="3075093" cy="2162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820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36" r="10165"/>
          <a:stretch/>
        </p:blipFill>
        <p:spPr>
          <a:xfrm>
            <a:off x="3832111" y="2007316"/>
            <a:ext cx="1847850" cy="1990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9961" y="3802846"/>
            <a:ext cx="2955153" cy="1541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1115" y="330507"/>
            <a:ext cx="6833862" cy="117681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Entrepreneur Challenge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34" y="1640516"/>
            <a:ext cx="3048711" cy="1997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4465" y="4021393"/>
            <a:ext cx="4113335" cy="16302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71" r="17933" b="6656"/>
          <a:stretch/>
        </p:blipFill>
        <p:spPr>
          <a:xfrm>
            <a:off x="5882827" y="1728700"/>
            <a:ext cx="1962150" cy="150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725" y="330506"/>
            <a:ext cx="2838450" cy="109033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Trait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1475" y="1621012"/>
            <a:ext cx="3790950" cy="138499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numCol="1" rtlCol="0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kern="0" dirty="0" smtClean="0">
                <a:solidFill>
                  <a:srgbClr val="007144"/>
                </a:solidFill>
              </a:rPr>
              <a:t>Having a special quality or characteristic.</a:t>
            </a:r>
            <a:endParaRPr lang="en-US" altLang="en-US" sz="2800" kern="0" dirty="0">
              <a:solidFill>
                <a:srgbClr val="007144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7725" y="3242850"/>
            <a:ext cx="2838450" cy="1090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/>
                <a:cs typeface="Arial"/>
              </a:rPr>
              <a:t>Inventory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5" y="4570024"/>
            <a:ext cx="3790950" cy="181588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numCol="1" rtlCol="0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kern="0" dirty="0" smtClean="0">
                <a:solidFill>
                  <a:srgbClr val="007144"/>
                </a:solidFill>
              </a:rPr>
              <a:t>A complete list of goods, supplies, possessions or other items.</a:t>
            </a:r>
            <a:endParaRPr lang="en-US" altLang="en-US" sz="2800" kern="0" dirty="0">
              <a:solidFill>
                <a:srgbClr val="00714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764" y="495300"/>
            <a:ext cx="4068011" cy="565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93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511" y="713777"/>
            <a:ext cx="1952979" cy="671537"/>
          </a:xfrm>
        </p:spPr>
        <p:txBody>
          <a:bodyPr>
            <a:noAutofit/>
          </a:bodyPr>
          <a:lstStyle/>
          <a:p>
            <a:r>
              <a:rPr lang="en-US" cap="none" dirty="0" smtClean="0">
                <a:latin typeface="+mn-lt"/>
              </a:rPr>
              <a:t>Review</a:t>
            </a:r>
            <a:endParaRPr lang="en-US" cap="none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360029"/>
            <a:ext cx="1607120" cy="13790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313" y="2686929"/>
            <a:ext cx="77464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Entrepreneurs have a major effect on their communities.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14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Anyone can work toward being an entrepreneur by developing traits common to successful business people.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14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Start small, dream big.</a:t>
            </a:r>
            <a:endParaRPr lang="en-US" sz="2400" dirty="0">
              <a:solidFill>
                <a:srgbClr val="007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949325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Session 2</a:t>
            </a:r>
            <a:endParaRPr lang="en-US" sz="54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36700" y="25146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Regional Resources:  Tools for Entrepreneurs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29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3599</TotalTime>
  <Words>767</Words>
  <Application>Microsoft Office PowerPoint</Application>
  <PresentationFormat>On-screen Show (4:3)</PresentationFormat>
  <Paragraphs>198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Custom Design</vt:lpstr>
      <vt:lpstr>Office Theme</vt:lpstr>
      <vt:lpstr>JA Our Region  </vt:lpstr>
      <vt:lpstr>Session 1</vt:lpstr>
      <vt:lpstr>PowerPoint Presentation</vt:lpstr>
      <vt:lpstr>PowerPoint Presentation</vt:lpstr>
      <vt:lpstr>PowerPoint Presentation</vt:lpstr>
      <vt:lpstr>Entrepreneur Challenge</vt:lpstr>
      <vt:lpstr>Trait</vt:lpstr>
      <vt:lpstr>Review</vt:lpstr>
      <vt:lpstr>Session 2</vt:lpstr>
      <vt:lpstr>PowerPoint Presentation</vt:lpstr>
      <vt:lpstr>Resource</vt:lpstr>
      <vt:lpstr>Types of Resources</vt:lpstr>
      <vt:lpstr>PowerPoint Presentation</vt:lpstr>
      <vt:lpstr>Create Your Business</vt:lpstr>
      <vt:lpstr>Review</vt:lpstr>
      <vt:lpstr>Session 3</vt:lpstr>
      <vt:lpstr>Successful Entrepreneurs</vt:lpstr>
      <vt:lpstr>Business Terms</vt:lpstr>
      <vt:lpstr>Business Tasks</vt:lpstr>
      <vt:lpstr>Hot Dog Stand Game</vt:lpstr>
      <vt:lpstr>Review</vt:lpstr>
      <vt:lpstr>Session 4</vt:lpstr>
      <vt:lpstr>The Ups and Downs  of Operating a Business</vt:lpstr>
      <vt:lpstr>PowerPoint Presentation</vt:lpstr>
      <vt:lpstr>Problem-Solver </vt:lpstr>
      <vt:lpstr>Problem Solver Catcher</vt:lpstr>
      <vt:lpstr>Review</vt:lpstr>
      <vt:lpstr>Session 5</vt:lpstr>
      <vt:lpstr>Running a Large Business</vt:lpstr>
      <vt:lpstr>PowerPoint Presentation</vt:lpstr>
      <vt:lpstr>Interdependence</vt:lpstr>
      <vt:lpstr>Build a Computer</vt:lpstr>
      <vt:lpstr>Supply Chain Review</vt:lpstr>
      <vt:lpstr>Review</vt:lpstr>
      <vt:lpstr>JA – Our Region</vt:lpstr>
    </vt:vector>
  </TitlesOfParts>
  <Company>Junior Achievement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Jody Conditt</dc:creator>
  <cp:lastModifiedBy>Emily Leazer</cp:lastModifiedBy>
  <cp:revision>173</cp:revision>
  <dcterms:created xsi:type="dcterms:W3CDTF">2013-04-22T14:53:24Z</dcterms:created>
  <dcterms:modified xsi:type="dcterms:W3CDTF">2016-08-19T15:00:54Z</dcterms:modified>
</cp:coreProperties>
</file>