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  <p:sldMasterId id="2147483648" r:id="rId2"/>
    <p:sldMasterId id="2147483662" r:id="rId3"/>
    <p:sldMasterId id="2147483672" r:id="rId4"/>
  </p:sldMasterIdLst>
  <p:notesMasterIdLst>
    <p:notesMasterId r:id="rId42"/>
  </p:notesMasterIdLst>
  <p:handoutMasterIdLst>
    <p:handoutMasterId r:id="rId43"/>
  </p:handoutMasterIdLst>
  <p:sldIdLst>
    <p:sldId id="350" r:id="rId5"/>
    <p:sldId id="286" r:id="rId6"/>
    <p:sldId id="452" r:id="rId7"/>
    <p:sldId id="482" r:id="rId8"/>
    <p:sldId id="483" r:id="rId9"/>
    <p:sldId id="466" r:id="rId10"/>
    <p:sldId id="396" r:id="rId11"/>
    <p:sldId id="434" r:id="rId12"/>
    <p:sldId id="484" r:id="rId13"/>
    <p:sldId id="485" r:id="rId14"/>
    <p:sldId id="470" r:id="rId15"/>
    <p:sldId id="487" r:id="rId16"/>
    <p:sldId id="486" r:id="rId17"/>
    <p:sldId id="488" r:id="rId18"/>
    <p:sldId id="473" r:id="rId19"/>
    <p:sldId id="442" r:id="rId20"/>
    <p:sldId id="443" r:id="rId21"/>
    <p:sldId id="489" r:id="rId22"/>
    <p:sldId id="490" r:id="rId23"/>
    <p:sldId id="491" r:id="rId24"/>
    <p:sldId id="492" r:id="rId25"/>
    <p:sldId id="406" r:id="rId26"/>
    <p:sldId id="444" r:id="rId27"/>
    <p:sldId id="477" r:id="rId28"/>
    <p:sldId id="493" r:id="rId29"/>
    <p:sldId id="495" r:id="rId30"/>
    <p:sldId id="445" r:id="rId31"/>
    <p:sldId id="446" r:id="rId32"/>
    <p:sldId id="447" r:id="rId33"/>
    <p:sldId id="414" r:id="rId34"/>
    <p:sldId id="418" r:id="rId35"/>
    <p:sldId id="448" r:id="rId36"/>
    <p:sldId id="481" r:id="rId37"/>
    <p:sldId id="494" r:id="rId38"/>
    <p:sldId id="449" r:id="rId39"/>
    <p:sldId id="422" r:id="rId40"/>
    <p:sldId id="42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 snapToObjects="1">
      <p:cViewPr>
        <p:scale>
          <a:sx n="101" d="100"/>
          <a:sy n="101" d="100"/>
        </p:scale>
        <p:origin x="-10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5048"/>
    </p:cViewPr>
  </p:sorterViewPr>
  <p:notesViewPr>
    <p:cSldViewPr snapToGrid="0" snapToObjects="1">
      <p:cViewPr varScale="1">
        <p:scale>
          <a:sx n="55" d="100"/>
          <a:sy n="55" d="100"/>
        </p:scale>
        <p:origin x="16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81351-685F-9446-9880-50966E79CF7B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6906-1A76-4D48-A410-340239A308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99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753A0-663D-1E42-9751-DD1E544557C2}" type="datetimeFigureOut">
              <a:rPr lang="en-US" smtClean="0"/>
              <a:pPr/>
              <a:t>8/19/2016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6B838-CA69-CF43-AB02-EBDA255DB3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91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75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editing the Personal Profiles using your own life as a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6B838-CA69-CF43-AB02-EBDA255DB32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2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17" y="127960"/>
            <a:ext cx="8637268" cy="10902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972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4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21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306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971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54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64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92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4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50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73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027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510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0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857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661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3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5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2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94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69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81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4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background 2014-01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2393" cy="1014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8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007144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4" y="6260080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3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2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oter background.jp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52972"/>
            <a:ext cx="9144000" cy="60045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83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5115" y="6260082"/>
            <a:ext cx="388551" cy="339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rgbClr val="007144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950982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smtClean="0"/>
              <a:t>JA Global Marketplace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07026"/>
            <a:ext cx="6400800" cy="2431774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Name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Title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Company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8" y="286560"/>
            <a:ext cx="6172200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Trade Barriers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527"/>
            <a:ext cx="8076314" cy="519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7144"/>
                </a:solidFill>
              </a:rPr>
              <a:t>A regulation </a:t>
            </a:r>
            <a:r>
              <a:rPr lang="en-US" altLang="en-US" sz="2800" dirty="0">
                <a:solidFill>
                  <a:srgbClr val="007144"/>
                </a:solidFill>
              </a:rPr>
              <a:t>or law that  slows or prevents trading </a:t>
            </a:r>
            <a:r>
              <a:rPr lang="en-US" altLang="en-US" sz="2800" dirty="0" smtClean="0">
                <a:solidFill>
                  <a:srgbClr val="007144"/>
                </a:solidFill>
              </a:rPr>
              <a:t>with another nation.</a:t>
            </a:r>
            <a:endParaRPr lang="en-US" sz="2800" dirty="0" smtClean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958" y="2519362"/>
            <a:ext cx="38100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457200" y="1033117"/>
            <a:ext cx="8229600" cy="511832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2300" b="1" dirty="0">
                <a:solidFill>
                  <a:srgbClr val="007144"/>
                </a:solidFill>
              </a:rPr>
              <a:t>Quota </a:t>
            </a:r>
            <a:r>
              <a:rPr lang="en-US" altLang="en-US" sz="2300" dirty="0">
                <a:solidFill>
                  <a:srgbClr val="007144"/>
                </a:solidFill>
              </a:rPr>
              <a:t>– a control on the amount of a product that can be imported into a </a:t>
            </a:r>
            <a:r>
              <a:rPr lang="en-US" altLang="en-US" sz="2300" dirty="0" smtClean="0">
                <a:solidFill>
                  <a:srgbClr val="007144"/>
                </a:solidFill>
              </a:rPr>
              <a:t>country.</a:t>
            </a:r>
            <a:endParaRPr lang="en-US" altLang="en-US" sz="2300" dirty="0">
              <a:solidFill>
                <a:srgbClr val="00714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300" b="1" dirty="0">
              <a:solidFill>
                <a:srgbClr val="00714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00" b="1" dirty="0" smtClean="0">
                <a:solidFill>
                  <a:srgbClr val="007144"/>
                </a:solidFill>
              </a:rPr>
              <a:t>Tariff </a:t>
            </a:r>
            <a:r>
              <a:rPr lang="en-US" altLang="en-US" sz="2300" dirty="0">
                <a:solidFill>
                  <a:srgbClr val="007144"/>
                </a:solidFill>
              </a:rPr>
              <a:t>– a tax on goods imported into a country.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300" b="1" dirty="0">
              <a:solidFill>
                <a:srgbClr val="00714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00" b="1" dirty="0" smtClean="0">
                <a:solidFill>
                  <a:srgbClr val="007144"/>
                </a:solidFill>
              </a:rPr>
              <a:t>Subsidy </a:t>
            </a:r>
            <a:r>
              <a:rPr lang="en-US" altLang="en-US" sz="2300" dirty="0">
                <a:solidFill>
                  <a:srgbClr val="007144"/>
                </a:solidFill>
              </a:rPr>
              <a:t>– a government action that decreases an industry’s production costs, which also decreases the price of its good(s).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300" b="1" dirty="0">
              <a:solidFill>
                <a:srgbClr val="00714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00" b="1" dirty="0" smtClean="0">
                <a:solidFill>
                  <a:srgbClr val="007144"/>
                </a:solidFill>
              </a:rPr>
              <a:t>Embargo </a:t>
            </a:r>
            <a:r>
              <a:rPr lang="en-US" altLang="en-US" sz="2300" dirty="0">
                <a:solidFill>
                  <a:srgbClr val="007144"/>
                </a:solidFill>
              </a:rPr>
              <a:t>– a ban on trade with another country for a single good or all goods.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300" b="1" dirty="0">
              <a:solidFill>
                <a:srgbClr val="007144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300" b="1" dirty="0" smtClean="0">
                <a:solidFill>
                  <a:srgbClr val="007144"/>
                </a:solidFill>
              </a:rPr>
              <a:t>Standard </a:t>
            </a:r>
            <a:r>
              <a:rPr lang="en-US" altLang="en-US" sz="2300" dirty="0">
                <a:solidFill>
                  <a:srgbClr val="007144"/>
                </a:solidFill>
              </a:rPr>
              <a:t>– a requirement that stops or limits the sale of a product not meeting certain specifications.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Types of Trade Barriers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3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558" y="286560"/>
            <a:ext cx="6172200" cy="7481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/>
              <a:t>Free Trade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527"/>
            <a:ext cx="8076314" cy="5190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dirty="0" smtClean="0">
                <a:solidFill>
                  <a:srgbClr val="007144"/>
                </a:solidFill>
              </a:rPr>
              <a:t>A belief that products should be free to move from country to country without barriers.</a:t>
            </a:r>
            <a:endParaRPr lang="en-US" sz="2800" dirty="0" smtClean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692400"/>
            <a:ext cx="6629400" cy="2946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049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47" y="43383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3800" b="1" kern="0" dirty="0">
                <a:latin typeface="Times New Roman"/>
              </a:rPr>
              <a:t>North American Free Trade </a:t>
            </a:r>
            <a:r>
              <a:rPr lang="en-US" altLang="en-US" sz="3800" b="1" kern="0" dirty="0" smtClean="0">
                <a:latin typeface="Times New Roman"/>
              </a:rPr>
              <a:t>Agreement  (</a:t>
            </a:r>
            <a:r>
              <a:rPr lang="en-US" sz="3800" dirty="0" smtClean="0"/>
              <a:t>NAFTA)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40536" y="1848359"/>
            <a:ext cx="7993421" cy="402488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 eaLnBrk="1" hangingPunct="1">
              <a:lnSpc>
                <a:spcPct val="90000"/>
              </a:lnSpc>
              <a:buNone/>
            </a:pPr>
            <a:r>
              <a:rPr lang="en-US" altLang="en-US" sz="2000" dirty="0" smtClean="0">
                <a:solidFill>
                  <a:srgbClr val="007144"/>
                </a:solidFill>
              </a:rPr>
              <a:t>Eliminate </a:t>
            </a:r>
            <a:r>
              <a:rPr lang="en-US" altLang="en-US" sz="2000" dirty="0">
                <a:solidFill>
                  <a:srgbClr val="007144"/>
                </a:solidFill>
              </a:rPr>
              <a:t>trade barriers to help the movement of goods and services between the three countries</a:t>
            </a:r>
            <a:r>
              <a:rPr lang="en-US" altLang="en-US" sz="2000" dirty="0" smtClean="0">
                <a:solidFill>
                  <a:srgbClr val="007144"/>
                </a:solidFill>
              </a:rPr>
              <a:t>.</a:t>
            </a:r>
          </a:p>
          <a:p>
            <a:pPr defTabSz="914400" eaLnBrk="1" hangingPunct="1">
              <a:lnSpc>
                <a:spcPct val="90000"/>
              </a:lnSpc>
              <a:buNone/>
            </a:pPr>
            <a:endParaRPr lang="en-US" altLang="en-US" sz="2000" dirty="0">
              <a:solidFill>
                <a:srgbClr val="007144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7144"/>
                </a:solidFill>
              </a:rPr>
              <a:t>Promote fair competition in free trade</a:t>
            </a:r>
            <a:r>
              <a:rPr lang="en-US" altLang="en-US" sz="2000" dirty="0" smtClean="0">
                <a:solidFill>
                  <a:srgbClr val="007144"/>
                </a:solidFill>
              </a:rPr>
              <a:t>.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>
              <a:solidFill>
                <a:srgbClr val="007144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7144"/>
                </a:solidFill>
              </a:rPr>
              <a:t>Increase investment opportunities in the three countries</a:t>
            </a:r>
            <a:r>
              <a:rPr lang="en-US" altLang="en-US" sz="2000" dirty="0" smtClean="0">
                <a:solidFill>
                  <a:srgbClr val="007144"/>
                </a:solidFill>
              </a:rPr>
              <a:t>.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>
              <a:solidFill>
                <a:srgbClr val="007144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7144"/>
                </a:solidFill>
              </a:rPr>
              <a:t>Provide protection for and enforcement of each country’s intellectual property </a:t>
            </a:r>
            <a:r>
              <a:rPr lang="en-US" altLang="en-US" sz="2000" dirty="0" smtClean="0">
                <a:solidFill>
                  <a:srgbClr val="007144"/>
                </a:solidFill>
              </a:rPr>
              <a:t>rights.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>
              <a:solidFill>
                <a:srgbClr val="007144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7144"/>
                </a:solidFill>
              </a:rPr>
              <a:t>Create procedures to assist each country in resolving disputes</a:t>
            </a:r>
            <a:r>
              <a:rPr lang="en-US" altLang="en-US" sz="2000" dirty="0" smtClean="0">
                <a:solidFill>
                  <a:srgbClr val="007144"/>
                </a:solidFill>
              </a:rPr>
              <a:t>.</a:t>
            </a: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altLang="en-US" sz="2000" dirty="0">
              <a:solidFill>
                <a:srgbClr val="007144"/>
              </a:solidFill>
            </a:endParaRPr>
          </a:p>
          <a:p>
            <a:pPr marL="0" lvl="1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7144"/>
                </a:solidFill>
              </a:rPr>
              <a:t>Establish a plan to expand and enhance the benefits of the agreement.</a:t>
            </a:r>
            <a:endParaRPr kumimoji="0" lang="en-US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Times New Roman"/>
              </a:rPr>
              <a:t>	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6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86559"/>
            <a:ext cx="7112000" cy="105117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000" dirty="0" smtClean="0"/>
              <a:t>World Trade Organization (WTO)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1" y="1517527"/>
            <a:ext cx="8076314" cy="10394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Functions as a court by hearing and deciding on trade disputes.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2556933"/>
            <a:ext cx="5435600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5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641" y="274638"/>
            <a:ext cx="5199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You be the Judge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492" y="1321015"/>
            <a:ext cx="822568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Read the trade dispute cards and decide which is the ‘right’ or ‘fairer’ resolution.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Summarize your decisions with the class.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7144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080" y="3234266"/>
            <a:ext cx="5842504" cy="274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20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r>
              <a:rPr lang="en-US" sz="4400" b="1" dirty="0" smtClean="0"/>
              <a:t>Review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2438400"/>
            <a:ext cx="6172200" cy="3113910"/>
          </a:xfrm>
          <a:effectLst/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Issues with regard to world trade can have compelling arguments for both sides.</a:t>
            </a:r>
          </a:p>
          <a:p>
            <a:pPr>
              <a:buFont typeface="Wingdings" pitchFamily="2" charset="2"/>
              <a:buChar char="ü"/>
            </a:pPr>
            <a:endParaRPr lang="en-US" sz="2700" dirty="0">
              <a:solidFill>
                <a:srgbClr val="007144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700" dirty="0" smtClean="0">
                <a:solidFill>
                  <a:srgbClr val="007144"/>
                </a:solidFill>
              </a:rPr>
              <a:t>Making the “right” decision can be difficult and may not satisfy the needs of everyone involved.</a:t>
            </a:r>
            <a:endParaRPr lang="en-US" sz="27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9357" y="560008"/>
            <a:ext cx="1743336" cy="14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8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4070" y="657226"/>
            <a:ext cx="4909930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</a:t>
            </a:r>
            <a:r>
              <a:rPr lang="en-US" sz="4000" b="1" dirty="0"/>
              <a:t>Global Marketplace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Three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Let’s Make a Deal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72208" y="3260035"/>
            <a:ext cx="6716641" cy="271155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Explain how cultural aspects of business vary from country to country.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Develop group plans to create a food franchise by learning about the business practices of select countries.</a:t>
            </a:r>
            <a:endParaRPr lang="en-US" sz="2800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505883"/>
            <a:ext cx="3281832" cy="18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61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6929585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Imports vs Exports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49" y="2576508"/>
            <a:ext cx="2157677" cy="21576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9" t="8926" r="3545" b="10267"/>
          <a:stretch/>
        </p:blipFill>
        <p:spPr>
          <a:xfrm>
            <a:off x="6477439" y="2576509"/>
            <a:ext cx="2157676" cy="21576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501" y="3655348"/>
            <a:ext cx="2157676" cy="21576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849" y="1823860"/>
            <a:ext cx="790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144"/>
                </a:solidFill>
              </a:rPr>
              <a:t>What country do these products originate from?</a:t>
            </a:r>
            <a:endParaRPr lang="en-US" sz="2800" dirty="0">
              <a:solidFill>
                <a:srgbClr val="0071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8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6929585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Culture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849" y="1823860"/>
            <a:ext cx="79069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The way of life of a group of people who share traditions, interests, beliefs and everyday activities.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66" y="3437811"/>
            <a:ext cx="2478805" cy="25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477078"/>
            <a:ext cx="4429539" cy="22379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JA Global Marketplace</a:t>
            </a:r>
            <a:br>
              <a:rPr lang="en-US" b="1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Session One Objectives: </a:t>
            </a:r>
            <a:br>
              <a:rPr lang="en-US" sz="2800" dirty="0" smtClean="0"/>
            </a:br>
            <a:r>
              <a:rPr lang="en-US" sz="2800" dirty="0" smtClean="0"/>
              <a:t>“</a:t>
            </a:r>
            <a:r>
              <a:rPr lang="en-US" sz="2800" b="1" dirty="0" smtClean="0"/>
              <a:t>X</a:t>
            </a:r>
            <a:r>
              <a:rPr lang="en-US" sz="2800" dirty="0" smtClean="0"/>
              <a:t>” Marks the Spot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9145" y="3003513"/>
            <a:ext cx="7389055" cy="30586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Define trade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Explain why countries trade with one another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7144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144"/>
                </a:solidFill>
              </a:rPr>
              <a:t>List at least five products or items imported from other countries and locate those countries on a world map.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0" y="533610"/>
            <a:ext cx="4250266" cy="226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6929585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Franchise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849" y="1823860"/>
            <a:ext cx="790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A special right given to a business person to sell a company’s products.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139" y="3210596"/>
            <a:ext cx="7264400" cy="2140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332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2388" y="2456596"/>
            <a:ext cx="7772400" cy="380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8203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Adapt a fast-food restaurant franchise to your assigned country.</a:t>
            </a:r>
          </a:p>
          <a:p>
            <a:pPr marL="0" indent="0">
              <a:buNone/>
            </a:pPr>
            <a:endParaRPr lang="en-US" sz="2800" dirty="0">
              <a:solidFill>
                <a:srgbClr val="007144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7144"/>
                </a:solidFill>
              </a:rPr>
              <a:t>Be aware of:</a:t>
            </a:r>
          </a:p>
          <a:p>
            <a:endParaRPr lang="en-US" sz="2800" dirty="0" smtClean="0">
              <a:solidFill>
                <a:srgbClr val="00714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888" y="274638"/>
            <a:ext cx="7851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144"/>
                </a:solidFill>
              </a:rPr>
              <a:t>Business Practices</a:t>
            </a:r>
            <a:endParaRPr lang="en-US" sz="4000" b="1" dirty="0">
              <a:solidFill>
                <a:srgbClr val="00714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450396"/>
            <a:ext cx="8229600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144"/>
                </a:solidFill>
              </a:rPr>
              <a:t>How to do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144"/>
                </a:solidFill>
              </a:rPr>
              <a:t>What to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144"/>
                </a:solidFill>
              </a:rPr>
              <a:t>How to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00714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7144"/>
                </a:solidFill>
              </a:rPr>
              <a:t>How </a:t>
            </a:r>
            <a:r>
              <a:rPr lang="en-US" sz="2800" dirty="0">
                <a:solidFill>
                  <a:srgbClr val="007144"/>
                </a:solidFill>
              </a:rPr>
              <a:t>to Use Professional Titles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144"/>
                </a:solidFill>
              </a:rPr>
              <a:t>Nation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144"/>
                </a:solidFill>
              </a:rPr>
              <a:t>Consumer Basics</a:t>
            </a:r>
          </a:p>
        </p:txBody>
      </p:sp>
    </p:spTree>
    <p:extLst>
      <p:ext uri="{BB962C8B-B14F-4D97-AF65-F5344CB8AC3E}">
        <p14:creationId xmlns:p14="http://schemas.microsoft.com/office/powerpoint/2010/main" val="2375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954393" cy="167867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854849"/>
            <a:ext cx="79936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rgbClr val="007144"/>
                </a:solidFill>
              </a:rPr>
              <a:t>Trade generally is improved if we know about one another and can appreciate the differences of our trading partners.</a:t>
            </a:r>
            <a:endParaRPr lang="en-US" sz="2800" dirty="0" smtClean="0">
              <a:solidFill>
                <a:srgbClr val="007144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420159"/>
            <a:ext cx="5000126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</a:t>
            </a:r>
            <a:r>
              <a:rPr lang="en-US" sz="4000" b="1" dirty="0"/>
              <a:t>Global Marketplace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Four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People Power</a:t>
            </a:r>
            <a:r>
              <a:rPr lang="en-US" sz="2100" dirty="0"/>
              <a:t/>
            </a:r>
            <a:br>
              <a:rPr lang="en-US" sz="2100" dirty="0"/>
            </a:b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2991893"/>
            <a:ext cx="7896463" cy="307024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reasons why people move from one country to another, particularly those seeking economic opportunity.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Give examples of contributions immigrants bring to new countries they immigrate to and the hardships newcomers often endure.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global trade and immigration as a means of international exchange of human resources.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4521" y="97681"/>
            <a:ext cx="2881280" cy="288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22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971" y="792562"/>
            <a:ext cx="3629608" cy="72249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Emigrate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3498" y="1842529"/>
            <a:ext cx="4128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When people permanently leave a country for another.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13971" y="3021532"/>
            <a:ext cx="3607435" cy="7680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Immigrate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8317" y="4137581"/>
            <a:ext cx="4478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When people permanently enter a new country from another.</a:t>
            </a:r>
            <a:endParaRPr lang="en-US" sz="24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333" y="912419"/>
            <a:ext cx="3459377" cy="3896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69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6929585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Human Resources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5849" y="1823860"/>
            <a:ext cx="790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The people who work at a company, business, organization.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30" y="3074458"/>
            <a:ext cx="8576018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617784"/>
            <a:ext cx="8229599" cy="4080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often do you interact with people from other countries?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dirty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Consider the hardships and challenges you would endure if you left your home country. </a:t>
            </a:r>
            <a:endParaRPr kumimoji="0" lang="en-US" sz="3300" b="0" i="0" u="none" strike="noStrike" kern="1200" cap="none" spc="0" normalizeH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Immigration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499" y="4286250"/>
            <a:ext cx="266700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444" y="274638"/>
            <a:ext cx="7993669" cy="803535"/>
          </a:xfrm>
        </p:spPr>
        <p:txBody>
          <a:bodyPr>
            <a:normAutofit/>
          </a:bodyPr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1445" y="436728"/>
            <a:ext cx="1664433" cy="14296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2499" y="2381705"/>
            <a:ext cx="79936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solidFill>
                  <a:srgbClr val="007144"/>
                </a:solidFill>
              </a:rPr>
              <a:t>When people move for one reason or another, countries are trading human resources.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6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66274" y="403226"/>
            <a:ext cx="5053135" cy="2121143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</a:t>
            </a:r>
            <a:r>
              <a:rPr lang="en-US" sz="4000" b="1" dirty="0"/>
              <a:t>Global Marketplace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Session Five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World of Words</a:t>
            </a:r>
            <a:r>
              <a:rPr lang="en-US" sz="2100" dirty="0"/>
              <a:t>	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3081867"/>
            <a:ext cx="7317046" cy="2889725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how improvements in technology and transportation, and the sharing of ideas have impacted the flow of information and increased productivity.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Calculate productivity.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List examples of technological developments throughout history.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467" y="668459"/>
            <a:ext cx="3279245" cy="21763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644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1617784"/>
            <a:ext cx="8229599" cy="4080651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300" b="0" i="0" u="none" strike="noStrike" kern="1200" cap="none" spc="0" normalizeH="0" noProof="0" dirty="0" smtClean="0">
                <a:ln>
                  <a:noFill/>
                </a:ln>
                <a:solidFill>
                  <a:srgbClr val="007144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Used the internet?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dirty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Have a computer and printer at home?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dirty="0" smtClean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Know what a typewriter it?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dirty="0" smtClean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Have used a manual typewriter?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300" dirty="0" smtClean="0">
              <a:solidFill>
                <a:srgbClr val="007144"/>
              </a:solidFill>
              <a:latin typeface="+mj-lt"/>
              <a:ea typeface="+mj-ea"/>
              <a:cs typeface="+mj-cs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300" dirty="0" smtClean="0">
                <a:solidFill>
                  <a:srgbClr val="007144"/>
                </a:solidFill>
                <a:latin typeface="+mj-lt"/>
                <a:ea typeface="+mj-ea"/>
                <a:cs typeface="+mj-cs"/>
              </a:rPr>
              <a:t>Have books at home that were written by hand?</a:t>
            </a: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noProof="0" dirty="0" smtClean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007144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/>
              <a:t>How many of you have…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6993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2547067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Trade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81" y="1554823"/>
            <a:ext cx="3560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An exchange of goods or services.</a:t>
            </a:r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8" y="3178192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Market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752581" y="4365295"/>
            <a:ext cx="3560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A place where trade occurs.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599" y="439521"/>
            <a:ext cx="3405717" cy="2230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7599" y="3178192"/>
            <a:ext cx="3405717" cy="2263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96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Productivity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2420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The amount of goods produced (</a:t>
            </a:r>
            <a:r>
              <a:rPr lang="en-US" sz="2600" b="1" dirty="0" smtClean="0">
                <a:solidFill>
                  <a:srgbClr val="007144"/>
                </a:solidFill>
              </a:rPr>
              <a:t>output</a:t>
            </a:r>
            <a:r>
              <a:rPr lang="en-US" sz="2600" dirty="0" smtClean="0">
                <a:solidFill>
                  <a:srgbClr val="007144"/>
                </a:solidFill>
              </a:rPr>
              <a:t>) by a certain number of workers, their resources, and the length of time worked (</a:t>
            </a:r>
            <a:r>
              <a:rPr lang="en-US" sz="2600" b="1" dirty="0" smtClean="0">
                <a:solidFill>
                  <a:srgbClr val="007144"/>
                </a:solidFill>
              </a:rPr>
              <a:t>input</a:t>
            </a:r>
            <a:r>
              <a:rPr lang="en-US" sz="2600" dirty="0" smtClean="0">
                <a:solidFill>
                  <a:srgbClr val="007144"/>
                </a:solidFill>
              </a:rPr>
              <a:t>).</a:t>
            </a:r>
          </a:p>
          <a:p>
            <a:pPr>
              <a:buNone/>
            </a:pPr>
            <a:endParaRPr lang="en-US" sz="2600" dirty="0">
              <a:solidFill>
                <a:srgbClr val="007144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7144"/>
                </a:solidFill>
              </a:rPr>
              <a:t>						Productivity   =</a:t>
            </a:r>
            <a:endParaRPr lang="en-US" sz="2600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25532" y="308186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Output</a:t>
            </a:r>
            <a:endParaRPr lang="en-US" sz="2400" dirty="0">
              <a:solidFill>
                <a:srgbClr val="00714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4799" y="360233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7144"/>
                </a:solidFill>
              </a:rPr>
              <a:t>Worker Hour</a:t>
            </a:r>
            <a:endParaRPr lang="en-US" sz="2400" dirty="0">
              <a:solidFill>
                <a:srgbClr val="00714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325532" y="3602335"/>
            <a:ext cx="2150534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5270" y="937911"/>
            <a:ext cx="2146164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1003" y="607538"/>
            <a:ext cx="1648017" cy="141552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66166" y="2426754"/>
            <a:ext cx="7282703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Differences in language can slow or prevent communication and trade.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How might companies respond to language issues as they conduct business throughout the world?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71804" y="286729"/>
            <a:ext cx="4797663" cy="2236324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/>
              <a:t>JA </a:t>
            </a:r>
            <a:r>
              <a:rPr lang="en-US" sz="4000" b="1" dirty="0"/>
              <a:t>Global </a:t>
            </a:r>
            <a:r>
              <a:rPr lang="en-US" sz="4000" b="1" dirty="0" smtClean="0"/>
              <a:t>Marketplace</a:t>
            </a:r>
            <a:br>
              <a:rPr lang="en-US" sz="40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Six Objectives</a:t>
            </a:r>
            <a:r>
              <a:rPr lang="en-US" sz="3100" dirty="0"/>
              <a:t>: 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World of Money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74133" y="3048001"/>
            <a:ext cx="8111067" cy="2923592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Explain why international trade requires an exchange of currency.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Convert U.S. dollars into another currency using an exchange rate.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Give possible reasons why countries might support or oppose a common currency.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370" y="286729"/>
            <a:ext cx="2761272" cy="27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5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70"/>
            <a:ext cx="8229600" cy="6427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A nation’s money.</a:t>
            </a:r>
          </a:p>
          <a:p>
            <a:pPr>
              <a:buNone/>
            </a:pP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866" y="2511632"/>
            <a:ext cx="6593417" cy="32813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01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Exchange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269"/>
            <a:ext cx="8229600" cy="11168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007144"/>
                </a:solidFill>
              </a:rPr>
              <a:t>The price of one nation’s currency in terms of another nation’s currency.</a:t>
            </a:r>
          </a:p>
          <a:p>
            <a:pPr>
              <a:buNone/>
            </a:pPr>
            <a:endParaRPr lang="en-US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929" y="2916293"/>
            <a:ext cx="5536142" cy="3187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788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4132" y="176729"/>
            <a:ext cx="8160981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144"/>
                </a:solidFill>
              </a:rPr>
              <a:t>The </a:t>
            </a:r>
            <a:r>
              <a:rPr lang="en-US" sz="4000" b="1" dirty="0" err="1" smtClean="0">
                <a:solidFill>
                  <a:srgbClr val="007144"/>
                </a:solidFill>
              </a:rPr>
              <a:t>Namero</a:t>
            </a:r>
            <a:endParaRPr lang="en-US" sz="4000" b="1" dirty="0" smtClean="0">
              <a:solidFill>
                <a:srgbClr val="007144"/>
              </a:solidFill>
            </a:endParaRPr>
          </a:p>
          <a:p>
            <a:pPr algn="ctr"/>
            <a:endParaRPr lang="en-US" sz="4000" b="1" dirty="0" smtClean="0">
              <a:solidFill>
                <a:srgbClr val="007144"/>
              </a:solidFill>
            </a:endParaRPr>
          </a:p>
          <a:p>
            <a:r>
              <a:rPr lang="en-US" sz="2600" dirty="0" smtClean="0">
                <a:solidFill>
                  <a:srgbClr val="007144"/>
                </a:solidFill>
              </a:rPr>
              <a:t>Would it be difficult to give up the cultural and historical identity of your country?</a:t>
            </a:r>
          </a:p>
          <a:p>
            <a:endParaRPr lang="en-US" sz="2600" dirty="0">
              <a:solidFill>
                <a:srgbClr val="007144"/>
              </a:solidFill>
            </a:endParaRPr>
          </a:p>
          <a:p>
            <a:r>
              <a:rPr lang="en-US" sz="2600" dirty="0" smtClean="0">
                <a:solidFill>
                  <a:srgbClr val="007144"/>
                </a:solidFill>
              </a:rPr>
              <a:t>Would the change be good for North American trade?</a:t>
            </a:r>
          </a:p>
          <a:p>
            <a:endParaRPr lang="en-US" sz="2600" dirty="0">
              <a:solidFill>
                <a:srgbClr val="007144"/>
              </a:solidFill>
            </a:endParaRPr>
          </a:p>
          <a:p>
            <a:r>
              <a:rPr lang="en-US" sz="2600" dirty="0" smtClean="0">
                <a:solidFill>
                  <a:srgbClr val="007144"/>
                </a:solidFill>
              </a:rPr>
              <a:t>Would it be good for tourists from around the world?</a:t>
            </a:r>
          </a:p>
          <a:p>
            <a:endParaRPr lang="en-US" sz="2600" dirty="0">
              <a:solidFill>
                <a:srgbClr val="007144"/>
              </a:solidFill>
            </a:endParaRPr>
          </a:p>
          <a:p>
            <a:r>
              <a:rPr lang="en-US" sz="2600" dirty="0" smtClean="0">
                <a:solidFill>
                  <a:srgbClr val="007144"/>
                </a:solidFill>
              </a:rPr>
              <a:t>Would it be expensive and difficult to adapt to?</a:t>
            </a:r>
          </a:p>
          <a:p>
            <a:endParaRPr lang="en-US" sz="2600" dirty="0">
              <a:solidFill>
                <a:srgbClr val="007144"/>
              </a:solidFill>
            </a:endParaRPr>
          </a:p>
          <a:p>
            <a:r>
              <a:rPr lang="en-US" sz="2600" dirty="0" smtClean="0">
                <a:solidFill>
                  <a:srgbClr val="007144"/>
                </a:solidFill>
              </a:rPr>
              <a:t>How might changing the common currency impact the US economy?</a:t>
            </a:r>
          </a:p>
        </p:txBody>
      </p:sp>
    </p:spTree>
    <p:extLst>
      <p:ext uri="{BB962C8B-B14F-4D97-AF65-F5344CB8AC3E}">
        <p14:creationId xmlns:p14="http://schemas.microsoft.com/office/powerpoint/2010/main" val="78561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926" y="332394"/>
            <a:ext cx="2078775" cy="803535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552" y="2335523"/>
            <a:ext cx="8229600" cy="3924556"/>
          </a:xfrm>
          <a:effectLst/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1607" y="274638"/>
            <a:ext cx="2146867" cy="1843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43451" y="4585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7695" y="2335523"/>
            <a:ext cx="84684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During this program we have studied International markets, law, cultural exchange, the flow of human resources, the flow of information and financial capital.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 smtClean="0">
                <a:solidFill>
                  <a:srgbClr val="007144"/>
                </a:solidFill>
              </a:rPr>
              <a:t>These six key aspects work together to describe the global economy.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 smtClean="0">
              <a:solidFill>
                <a:srgbClr val="007144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US" sz="3200" dirty="0">
              <a:solidFill>
                <a:srgbClr val="00714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75" y="19976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/>
              <a:t>Certificates of Achievement</a:t>
            </a:r>
            <a:endParaRPr lang="en-US" sz="49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3480179"/>
            <a:ext cx="8598089" cy="1078174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en-US" b="1" dirty="0" smtClean="0">
                <a:solidFill>
                  <a:srgbClr val="007144"/>
                </a:solidFill>
              </a:rPr>
              <a:t>Thank you for participating in                             Junior Achievement!</a:t>
            </a:r>
            <a:endParaRPr lang="en-US" b="1" dirty="0">
              <a:solidFill>
                <a:srgbClr val="00714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94077" y="274637"/>
            <a:ext cx="1517397" cy="13033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82" y="354843"/>
            <a:ext cx="3311418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600" b="1" dirty="0" smtClean="0"/>
              <a:t>Domestic Trade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0932" y="1554823"/>
            <a:ext cx="43518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7144"/>
                </a:solidFill>
              </a:rPr>
              <a:t>When people and businesses exchange goods or services within their own country.</a:t>
            </a:r>
            <a:endParaRPr lang="en-US" sz="26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143023" y="3169715"/>
            <a:ext cx="3311418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International Trade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4596055" y="4365212"/>
            <a:ext cx="4351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When people exchange goods or services with people in other countries.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860" y="487457"/>
            <a:ext cx="3429743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67" y="3559457"/>
            <a:ext cx="3455247" cy="219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801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548" y="354843"/>
            <a:ext cx="2547067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Imports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2581" y="1554823"/>
            <a:ext cx="356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Goods or services bought from another country. </a:t>
            </a:r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64548" y="3178192"/>
            <a:ext cx="2547067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Exports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658025" y="4151542"/>
            <a:ext cx="356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Goods or services sold to another country. 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482"/>
          <a:stretch/>
        </p:blipFill>
        <p:spPr>
          <a:xfrm>
            <a:off x="4555067" y="354843"/>
            <a:ext cx="4080047" cy="2261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66" y="3178192"/>
            <a:ext cx="4080047" cy="2261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3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01"/>
          <a:stretch/>
        </p:blipFill>
        <p:spPr>
          <a:xfrm>
            <a:off x="483043" y="1417638"/>
            <a:ext cx="8177914" cy="34361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Trading Treasures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514" y="5036331"/>
            <a:ext cx="8229600" cy="94689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144"/>
                </a:solidFill>
              </a:rPr>
              <a:t>Identify imports and their country of origin in the classroom.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3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77914" cy="1143000"/>
          </a:xfrm>
        </p:spPr>
        <p:txBody>
          <a:bodyPr/>
          <a:lstStyle/>
          <a:p>
            <a:r>
              <a:rPr lang="en-US" b="1" dirty="0" smtClean="0"/>
              <a:t>Review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7425"/>
            <a:ext cx="8229600" cy="3385799"/>
          </a:xfrm>
          <a:effectLst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144"/>
                </a:solidFill>
              </a:rPr>
              <a:t>What makes international trade work?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7144"/>
                </a:solidFill>
              </a:rPr>
              <a:t>How has trade affected your life</a:t>
            </a:r>
            <a:r>
              <a:rPr lang="en-US" sz="2800" dirty="0" smtClean="0">
                <a:solidFill>
                  <a:srgbClr val="007144"/>
                </a:solidFill>
              </a:rPr>
              <a:t>?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144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144"/>
                </a:solidFill>
              </a:rPr>
              <a:t>Nations trade to acquire goods and services they cannot produce at a reasonable cost.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download (7)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2193"/>
            <a:ext cx="2194223" cy="18846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94251" y="318052"/>
            <a:ext cx="4441372" cy="2623931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b="1" dirty="0" smtClean="0"/>
              <a:t>JA </a:t>
            </a:r>
            <a:r>
              <a:rPr lang="en-US" sz="4000" b="1" dirty="0"/>
              <a:t>Global Marketplace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Session </a:t>
            </a:r>
            <a:r>
              <a:rPr lang="en-US" sz="3100" dirty="0"/>
              <a:t>Two Objectives: </a:t>
            </a:r>
            <a:br>
              <a:rPr lang="en-US" sz="3100" dirty="0"/>
            </a:br>
            <a:r>
              <a:rPr lang="en-US" sz="3100" dirty="0" smtClean="0"/>
              <a:t>You Be the Judge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1804" y="2941983"/>
            <a:ext cx="7632440" cy="2600401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Identify trade barriers that governments use to control trade and increase benefits for their countries.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how multi-lateral agreements can facilitate trade.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7144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144"/>
                </a:solidFill>
              </a:rPr>
              <a:t>Describe how the WTO functions as a court to help nations settle trade disagreements.</a:t>
            </a:r>
            <a:endParaRPr lang="en-US" dirty="0">
              <a:solidFill>
                <a:srgbClr val="00714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714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067" y="318052"/>
            <a:ext cx="2123577" cy="21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53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582" y="354843"/>
            <a:ext cx="2959034" cy="103638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 smtClean="0"/>
              <a:t>Consumers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254614" y="22299328"/>
            <a:ext cx="548101" cy="509405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100" dirty="0" smtClean="0"/>
          </a:p>
          <a:p>
            <a:pPr algn="ctr">
              <a:buNone/>
            </a:pPr>
            <a:r>
              <a:rPr lang="en-US" sz="4000" dirty="0" smtClean="0"/>
              <a:t>  </a:t>
            </a:r>
            <a:r>
              <a:rPr lang="en-US" sz="5800" dirty="0" smtClean="0"/>
              <a:t>  </a:t>
            </a:r>
            <a:endParaRPr lang="en-US" sz="1600" dirty="0" smtClean="0"/>
          </a:p>
          <a:p>
            <a:pPr algn="ctr">
              <a:buNone/>
            </a:pPr>
            <a:r>
              <a:rPr lang="en-US" sz="5100" dirty="0" smtClean="0"/>
              <a:t>   </a:t>
            </a:r>
            <a:endParaRPr lang="en-US" dirty="0" smtClean="0"/>
          </a:p>
          <a:p>
            <a:pPr algn="ctr">
              <a:buNone/>
            </a:pPr>
            <a:endParaRPr lang="en-US" sz="17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54964-B22D-3445-86BF-9371234E85E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07191" y="-13728226"/>
            <a:ext cx="13716000" cy="969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042" y="1689751"/>
            <a:ext cx="3560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People who buy products or services.</a:t>
            </a:r>
            <a:endParaRPr lang="en-US" sz="2800" dirty="0">
              <a:solidFill>
                <a:srgbClr val="007144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52581" y="3102093"/>
            <a:ext cx="2959035" cy="8871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/>
              <a:t>Producers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52042" y="4303942"/>
            <a:ext cx="3560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144"/>
                </a:solidFill>
              </a:rPr>
              <a:t>People who make or produce goods or services.</a:t>
            </a:r>
            <a:endParaRPr lang="en-US" sz="2800" dirty="0">
              <a:solidFill>
                <a:srgbClr val="00714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050" y="3218083"/>
            <a:ext cx="3568357" cy="2171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50" y="465788"/>
            <a:ext cx="3607531" cy="2178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791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8380</TotalTime>
  <Words>1101</Words>
  <Application>Microsoft Office PowerPoint</Application>
  <PresentationFormat>On-screen Show (4:3)</PresentationFormat>
  <Paragraphs>248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Custom Design</vt:lpstr>
      <vt:lpstr>Office Theme</vt:lpstr>
      <vt:lpstr>1_Office Theme</vt:lpstr>
      <vt:lpstr>2_Office Theme</vt:lpstr>
      <vt:lpstr>JA Global Marketplace</vt:lpstr>
      <vt:lpstr> JA Global Marketplace  Session One Objectives:  “X” Marks the Spot  </vt:lpstr>
      <vt:lpstr>Trade</vt:lpstr>
      <vt:lpstr>Domestic Trade</vt:lpstr>
      <vt:lpstr>Imports</vt:lpstr>
      <vt:lpstr>Global Trading Treasures</vt:lpstr>
      <vt:lpstr>Review</vt:lpstr>
      <vt:lpstr>JA Global Marketplace  Session Two Objectives:  You Be the Judge</vt:lpstr>
      <vt:lpstr>Consumers</vt:lpstr>
      <vt:lpstr>Trade Barriers</vt:lpstr>
      <vt:lpstr>Types of Trade Barriers</vt:lpstr>
      <vt:lpstr>Free Trade</vt:lpstr>
      <vt:lpstr>North American Free Trade Agreement  (NAFTA)</vt:lpstr>
      <vt:lpstr>World Trade Organization (WTO)</vt:lpstr>
      <vt:lpstr>PowerPoint Presentation</vt:lpstr>
      <vt:lpstr> Review</vt:lpstr>
      <vt:lpstr> JA Global Marketplace  Session Three Objectives:  Let’s Make a Deal   </vt:lpstr>
      <vt:lpstr>Imports vs Exports</vt:lpstr>
      <vt:lpstr>Culture</vt:lpstr>
      <vt:lpstr>Franchise</vt:lpstr>
      <vt:lpstr>PowerPoint Presentation</vt:lpstr>
      <vt:lpstr>Review</vt:lpstr>
      <vt:lpstr> JA Global Marketplace  Session Four Objectives:  People Power  </vt:lpstr>
      <vt:lpstr>Emigrate</vt:lpstr>
      <vt:lpstr>Human Resources</vt:lpstr>
      <vt:lpstr>Immigration</vt:lpstr>
      <vt:lpstr>Review</vt:lpstr>
      <vt:lpstr> JA Global Marketplace  Session Five Objectives:  World of Words </vt:lpstr>
      <vt:lpstr>How many of you have…</vt:lpstr>
      <vt:lpstr>Productivity</vt:lpstr>
      <vt:lpstr>Review</vt:lpstr>
      <vt:lpstr> JA Global Marketplace  Session Six Objectives:  World of Money</vt:lpstr>
      <vt:lpstr>Currency</vt:lpstr>
      <vt:lpstr>Exchange Rate</vt:lpstr>
      <vt:lpstr>PowerPoint Presentation</vt:lpstr>
      <vt:lpstr>Review</vt:lpstr>
      <vt:lpstr>Certificates of Achievement</vt:lpstr>
    </vt:vector>
  </TitlesOfParts>
  <Company>Junior Achievement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Conditt</dc:creator>
  <cp:lastModifiedBy>Emily Leazer</cp:lastModifiedBy>
  <cp:revision>496</cp:revision>
  <dcterms:created xsi:type="dcterms:W3CDTF">2013-04-22T14:53:24Z</dcterms:created>
  <dcterms:modified xsi:type="dcterms:W3CDTF">2016-08-19T15:01:56Z</dcterms:modified>
</cp:coreProperties>
</file>